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86" r:id="rId3"/>
    <p:sldId id="287" r:id="rId4"/>
    <p:sldId id="282" r:id="rId5"/>
    <p:sldId id="289" r:id="rId6"/>
    <p:sldId id="291" r:id="rId7"/>
    <p:sldId id="281" r:id="rId8"/>
    <p:sldId id="283" r:id="rId9"/>
    <p:sldId id="284" r:id="rId10"/>
    <p:sldId id="290" r:id="rId11"/>
    <p:sldId id="292" r:id="rId12"/>
    <p:sldId id="29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6"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89" autoAdjust="0"/>
    <p:restoredTop sz="64465" autoAdjust="0"/>
  </p:normalViewPr>
  <p:slideViewPr>
    <p:cSldViewPr snapToGrid="0">
      <p:cViewPr varScale="1">
        <p:scale>
          <a:sx n="51" d="100"/>
          <a:sy n="51" d="100"/>
        </p:scale>
        <p:origin x="1260" y="72"/>
      </p:cViewPr>
      <p:guideLst>
        <p:guide orient="horz" pos="2160"/>
        <p:guide pos="3840"/>
      </p:guideLst>
    </p:cSldViewPr>
  </p:slideViewPr>
  <p:notesTextViewPr>
    <p:cViewPr>
      <p:scale>
        <a:sx n="1" d="1"/>
        <a:sy n="1" d="1"/>
      </p:scale>
      <p:origin x="0" y="0"/>
    </p:cViewPr>
  </p:notesTextViewPr>
  <p:notesViewPr>
    <p:cSldViewPr snapToGrid="0">
      <p:cViewPr varScale="1">
        <p:scale>
          <a:sx n="34" d="100"/>
          <a:sy n="34" d="100"/>
        </p:scale>
        <p:origin x="212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E5D68C-C29B-4943-A0B1-2AC4B1100CFF}" type="datetimeFigureOut">
              <a:rPr lang="ru-RU" smtClean="0"/>
              <a:t>18.04.2026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B76642-6817-4929-B05B-94B97CAB0A76}" type="slidenum">
              <a:rPr lang="ru-RU" smtClean="0"/>
              <a:t>‹#›</a:t>
            </a:fld>
            <a:endParaRPr lang="ru-RU"/>
          </a:p>
        </p:txBody>
      </p:sp>
    </p:spTree>
    <p:extLst>
      <p:ext uri="{BB962C8B-B14F-4D97-AF65-F5344CB8AC3E}">
        <p14:creationId xmlns:p14="http://schemas.microsoft.com/office/powerpoint/2010/main" val="251311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1</a:t>
            </a:fld>
            <a:endParaRPr lang="ru-RU"/>
          </a:p>
        </p:txBody>
      </p:sp>
    </p:spTree>
    <p:extLst>
      <p:ext uri="{BB962C8B-B14F-4D97-AF65-F5344CB8AC3E}">
        <p14:creationId xmlns:p14="http://schemas.microsoft.com/office/powerpoint/2010/main" val="3804777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4</a:t>
            </a:fld>
            <a:endParaRPr lang="ru-RU"/>
          </a:p>
        </p:txBody>
      </p:sp>
    </p:spTree>
    <p:extLst>
      <p:ext uri="{BB962C8B-B14F-4D97-AF65-F5344CB8AC3E}">
        <p14:creationId xmlns:p14="http://schemas.microsoft.com/office/powerpoint/2010/main" val="3888225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6B76642-6817-4929-B05B-94B97CAB0A76}" type="slidenum">
              <a:rPr lang="ru-RU" smtClean="0"/>
              <a:t>5</a:t>
            </a:fld>
            <a:endParaRPr lang="ru-RU"/>
          </a:p>
        </p:txBody>
      </p:sp>
    </p:spTree>
    <p:extLst>
      <p:ext uri="{BB962C8B-B14F-4D97-AF65-F5344CB8AC3E}">
        <p14:creationId xmlns:p14="http://schemas.microsoft.com/office/powerpoint/2010/main" val="1832767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6</a:t>
            </a:fld>
            <a:endParaRPr lang="ru-RU"/>
          </a:p>
        </p:txBody>
      </p:sp>
    </p:spTree>
    <p:extLst>
      <p:ext uri="{BB962C8B-B14F-4D97-AF65-F5344CB8AC3E}">
        <p14:creationId xmlns:p14="http://schemas.microsoft.com/office/powerpoint/2010/main" val="37412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7</a:t>
            </a:fld>
            <a:endParaRPr lang="ru-RU"/>
          </a:p>
        </p:txBody>
      </p:sp>
    </p:spTree>
    <p:extLst>
      <p:ext uri="{BB962C8B-B14F-4D97-AF65-F5344CB8AC3E}">
        <p14:creationId xmlns:p14="http://schemas.microsoft.com/office/powerpoint/2010/main" val="2339677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8</a:t>
            </a:fld>
            <a:endParaRPr lang="ru-RU"/>
          </a:p>
        </p:txBody>
      </p:sp>
    </p:spTree>
    <p:extLst>
      <p:ext uri="{BB962C8B-B14F-4D97-AF65-F5344CB8AC3E}">
        <p14:creationId xmlns:p14="http://schemas.microsoft.com/office/powerpoint/2010/main" val="3903545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66B76642-6817-4929-B05B-94B97CAB0A76}" type="slidenum">
              <a:rPr lang="ru-RU" smtClean="0"/>
              <a:t>11</a:t>
            </a:fld>
            <a:endParaRPr lang="ru-RU"/>
          </a:p>
        </p:txBody>
      </p:sp>
    </p:spTree>
    <p:extLst>
      <p:ext uri="{BB962C8B-B14F-4D97-AF65-F5344CB8AC3E}">
        <p14:creationId xmlns:p14="http://schemas.microsoft.com/office/powerpoint/2010/main" val="2621044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6B76642-6817-4929-B05B-94B97CAB0A76}" type="slidenum">
              <a:rPr lang="ru-RU" smtClean="0"/>
              <a:t>12</a:t>
            </a:fld>
            <a:endParaRPr lang="ru-RU"/>
          </a:p>
        </p:txBody>
      </p:sp>
    </p:spTree>
    <p:extLst>
      <p:ext uri="{BB962C8B-B14F-4D97-AF65-F5344CB8AC3E}">
        <p14:creationId xmlns:p14="http://schemas.microsoft.com/office/powerpoint/2010/main" val="12792523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4/18/2026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4/18/2026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4/18/2026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4/18/2026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4/18/2026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4/18/2026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4/18/2026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0000"/>
            <a:lumOff val="8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4/18/2026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microsoft.com/office/2007/relationships/media" Target="../media/media2.mp3"/><Relationship Id="rId7" Type="http://schemas.openxmlformats.org/officeDocument/2006/relationships/image" Target="../media/image9.jpg"/><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notesSlide" Target="../notesSlides/notesSlide4.xml"/><Relationship Id="rId5" Type="http://schemas.openxmlformats.org/officeDocument/2006/relationships/slideLayout" Target="../slideLayouts/slideLayout2.xml"/><Relationship Id="rId10" Type="http://schemas.openxmlformats.org/officeDocument/2006/relationships/hyperlink" Target="https://www.ivi.ru/watch/52893" TargetMode="External"/><Relationship Id="rId4" Type="http://schemas.openxmlformats.org/officeDocument/2006/relationships/audio" Target="../media/media2.mp3"/><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culture.ru/materials/198094/nikolai-ii-biografiya-v-portretakh"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s://www.culture.ru/persons/10003/maksim-gorkii"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E93BD8-0E59-47E7-B50E-950F85D471CF}"/>
              </a:ext>
            </a:extLst>
          </p:cNvPr>
          <p:cNvSpPr txBox="1"/>
          <p:nvPr/>
        </p:nvSpPr>
        <p:spPr>
          <a:xfrm>
            <a:off x="1778001" y="3183466"/>
            <a:ext cx="10854266" cy="1077218"/>
          </a:xfrm>
          <a:prstGeom prst="rect">
            <a:avLst/>
          </a:prstGeom>
          <a:noFill/>
        </p:spPr>
        <p:txBody>
          <a:bodyPr wrap="square" rtlCol="0">
            <a:spAutoFit/>
          </a:bodyPr>
          <a:lstStyle/>
          <a:p>
            <a:r>
              <a:rPr lang="ru-RU" sz="3200" b="1" dirty="0">
                <a:solidFill>
                  <a:schemeClr val="bg1"/>
                </a:solidFill>
              </a:rPr>
              <a:t>                           </a:t>
            </a:r>
          </a:p>
          <a:p>
            <a:r>
              <a:rPr lang="ru-RU" sz="3200" b="1" dirty="0">
                <a:solidFill>
                  <a:schemeClr val="bg1"/>
                </a:solidFill>
              </a:rPr>
              <a:t>       </a:t>
            </a:r>
            <a:r>
              <a:rPr lang="ru-RU" sz="3000" b="1" dirty="0">
                <a:solidFill>
                  <a:schemeClr val="bg1"/>
                </a:solidFill>
                <a:latin typeface="Calibri" panose="020F0502020204030204" pitchFamily="34" charset="0"/>
              </a:rPr>
              <a:t>АВТОР ВИЗИРЕНКО ЛИДИЯ ЮРЬЕВНА</a:t>
            </a:r>
          </a:p>
        </p:txBody>
      </p:sp>
      <p:sp>
        <p:nvSpPr>
          <p:cNvPr id="8" name="TextBox 7">
            <a:extLst>
              <a:ext uri="{FF2B5EF4-FFF2-40B4-BE49-F238E27FC236}">
                <a16:creationId xmlns:a16="http://schemas.microsoft.com/office/drawing/2014/main" id="{9085F6F4-1413-4C76-B519-863091F9256A}"/>
              </a:ext>
            </a:extLst>
          </p:cNvPr>
          <p:cNvSpPr txBox="1"/>
          <p:nvPr/>
        </p:nvSpPr>
        <p:spPr>
          <a:xfrm>
            <a:off x="2065867" y="1176501"/>
            <a:ext cx="9584266" cy="584775"/>
          </a:xfrm>
          <a:prstGeom prst="rect">
            <a:avLst/>
          </a:prstGeom>
          <a:noFill/>
        </p:spPr>
        <p:txBody>
          <a:bodyPr wrap="square" rtlCol="0">
            <a:spAutoFit/>
          </a:bodyPr>
          <a:lstStyle/>
          <a:p>
            <a:r>
              <a:rPr lang="ru-RU" sz="3200" b="1" dirty="0">
                <a:solidFill>
                  <a:schemeClr val="bg1"/>
                </a:solidFill>
                <a:latin typeface="Calibri" panose="020F0502020204030204" pitchFamily="34" charset="0"/>
              </a:rPr>
              <a:t>           «МУЗЫКА НА ВСЕ ВРЕМЕНА»</a:t>
            </a:r>
          </a:p>
        </p:txBody>
      </p:sp>
      <p:sp>
        <p:nvSpPr>
          <p:cNvPr id="9" name="TextBox 8">
            <a:extLst>
              <a:ext uri="{FF2B5EF4-FFF2-40B4-BE49-F238E27FC236}">
                <a16:creationId xmlns:a16="http://schemas.microsoft.com/office/drawing/2014/main" id="{9DC2C65A-CB27-4C11-BB86-5CCC2FA56AE1}"/>
              </a:ext>
            </a:extLst>
          </p:cNvPr>
          <p:cNvSpPr txBox="1"/>
          <p:nvPr/>
        </p:nvSpPr>
        <p:spPr>
          <a:xfrm>
            <a:off x="2878666" y="4296504"/>
            <a:ext cx="7704666" cy="1384995"/>
          </a:xfrm>
          <a:prstGeom prst="rect">
            <a:avLst/>
          </a:prstGeom>
          <a:noFill/>
        </p:spPr>
        <p:txBody>
          <a:bodyPr wrap="square" rtlCol="0">
            <a:spAutoFit/>
          </a:bodyPr>
          <a:lstStyle/>
          <a:p>
            <a:r>
              <a:rPr lang="ru-RU" sz="2800" b="1" dirty="0">
                <a:solidFill>
                  <a:schemeClr val="bg1"/>
                </a:solidFill>
              </a:rPr>
              <a:t>          </a:t>
            </a:r>
          </a:p>
          <a:p>
            <a:r>
              <a:rPr lang="ru-RU" sz="2800" b="1" dirty="0">
                <a:solidFill>
                  <a:schemeClr val="bg1"/>
                </a:solidFill>
              </a:rPr>
              <a:t>         </a:t>
            </a:r>
            <a:r>
              <a:rPr lang="ru-RU" sz="2800" b="1" dirty="0">
                <a:solidFill>
                  <a:schemeClr val="bg1"/>
                </a:solidFill>
                <a:latin typeface="Calibri" panose="020F0502020204030204" pitchFamily="34" charset="0"/>
              </a:rPr>
              <a:t>МАУ ДО «Колтушская ДШИ»              </a:t>
            </a:r>
          </a:p>
          <a:p>
            <a:r>
              <a:rPr lang="ru-RU" sz="2800" b="1" dirty="0">
                <a:solidFill>
                  <a:schemeClr val="bg1"/>
                </a:solidFill>
              </a:rPr>
              <a:t>                              </a:t>
            </a:r>
          </a:p>
        </p:txBody>
      </p:sp>
      <p:sp>
        <p:nvSpPr>
          <p:cNvPr id="5" name="TextBox 4">
            <a:extLst>
              <a:ext uri="{FF2B5EF4-FFF2-40B4-BE49-F238E27FC236}">
                <a16:creationId xmlns:a16="http://schemas.microsoft.com/office/drawing/2014/main" id="{D5895663-6C17-4B37-BEF0-B13F1A5F959D}"/>
              </a:ext>
            </a:extLst>
          </p:cNvPr>
          <p:cNvSpPr txBox="1"/>
          <p:nvPr/>
        </p:nvSpPr>
        <p:spPr>
          <a:xfrm>
            <a:off x="3539067" y="2514823"/>
            <a:ext cx="6942666" cy="492443"/>
          </a:xfrm>
          <a:prstGeom prst="rect">
            <a:avLst/>
          </a:prstGeom>
          <a:noFill/>
        </p:spPr>
        <p:txBody>
          <a:bodyPr wrap="square" rtlCol="0">
            <a:spAutoFit/>
          </a:bodyPr>
          <a:lstStyle/>
          <a:p>
            <a:r>
              <a:rPr lang="ru-RU" sz="2600" b="1" dirty="0">
                <a:solidFill>
                  <a:schemeClr val="bg1"/>
                </a:solidFill>
                <a:latin typeface="Calibri" panose="020F0502020204030204" pitchFamily="34" charset="0"/>
              </a:rPr>
              <a:t>        «ИСКУССТВО 47 РЕГИОН» </a:t>
            </a:r>
          </a:p>
        </p:txBody>
      </p:sp>
      <p:sp>
        <p:nvSpPr>
          <p:cNvPr id="2" name="TextBox 1">
            <a:extLst>
              <a:ext uri="{FF2B5EF4-FFF2-40B4-BE49-F238E27FC236}">
                <a16:creationId xmlns:a16="http://schemas.microsoft.com/office/drawing/2014/main" id="{D70007D1-4969-4679-9339-FAB664000D86}"/>
              </a:ext>
            </a:extLst>
          </p:cNvPr>
          <p:cNvSpPr txBox="1"/>
          <p:nvPr/>
        </p:nvSpPr>
        <p:spPr>
          <a:xfrm>
            <a:off x="2878666" y="5635714"/>
            <a:ext cx="7866550" cy="892552"/>
          </a:xfrm>
          <a:prstGeom prst="rect">
            <a:avLst/>
          </a:prstGeom>
          <a:noFill/>
        </p:spPr>
        <p:txBody>
          <a:bodyPr wrap="square" rtlCol="0">
            <a:spAutoFit/>
          </a:bodyPr>
          <a:lstStyle/>
          <a:p>
            <a:r>
              <a:rPr lang="ru-RU" sz="2800" dirty="0">
                <a:solidFill>
                  <a:schemeClr val="bg1"/>
                </a:solidFill>
              </a:rPr>
              <a:t>                 </a:t>
            </a:r>
            <a:r>
              <a:rPr lang="ru-RU" sz="2000" b="1" dirty="0">
                <a:solidFill>
                  <a:schemeClr val="bg1"/>
                </a:solidFill>
                <a:latin typeface="Calibri" panose="020F0502020204030204" pitchFamily="34" charset="0"/>
              </a:rPr>
              <a:t>ЗАНЯТИЕ №1-2-3  </a:t>
            </a:r>
          </a:p>
          <a:p>
            <a:r>
              <a:rPr lang="ru-RU" sz="2400" b="1" dirty="0">
                <a:solidFill>
                  <a:schemeClr val="bg1"/>
                </a:solidFill>
                <a:latin typeface="Calibri" panose="020F0502020204030204" pitchFamily="34" charset="0"/>
              </a:rPr>
              <a:t>                 </a:t>
            </a:r>
            <a:r>
              <a:rPr lang="ru-RU" sz="2200" b="1" dirty="0">
                <a:solidFill>
                  <a:schemeClr val="bg1"/>
                </a:solidFill>
                <a:latin typeface="Calibri" panose="020F0502020204030204" pitchFamily="34" charset="0"/>
              </a:rPr>
              <a:t>2025- 2026 учебный год</a:t>
            </a:r>
          </a:p>
        </p:txBody>
      </p:sp>
      <p:pic>
        <p:nvPicPr>
          <p:cNvPr id="3" name="Рисунок 2">
            <a:extLst>
              <a:ext uri="{FF2B5EF4-FFF2-40B4-BE49-F238E27FC236}">
                <a16:creationId xmlns:a16="http://schemas.microsoft.com/office/drawing/2014/main" id="{8E43252C-9038-D871-06BC-DE2488D7A42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20259" y="318678"/>
            <a:ext cx="850819" cy="2196145"/>
          </a:xfrm>
          <a:prstGeom prst="rect">
            <a:avLst/>
          </a:prstGeom>
        </p:spPr>
      </p:pic>
    </p:spTree>
    <p:extLst>
      <p:ext uri="{BB962C8B-B14F-4D97-AF65-F5344CB8AC3E}">
        <p14:creationId xmlns:p14="http://schemas.microsoft.com/office/powerpoint/2010/main" val="1644438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C754B41-9C48-656F-5059-EFEEC6086B2A}"/>
              </a:ext>
            </a:extLst>
          </p:cNvPr>
          <p:cNvPicPr>
            <a:picLocks noChangeAspect="1"/>
          </p:cNvPicPr>
          <p:nvPr/>
        </p:nvPicPr>
        <p:blipFill rotWithShape="1">
          <a:blip r:embed="rId2"/>
          <a:srcRect r="29375" b="15936"/>
          <a:stretch/>
        </p:blipFill>
        <p:spPr>
          <a:xfrm>
            <a:off x="191727" y="825908"/>
            <a:ext cx="4357871" cy="4085303"/>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225D7ABB-9A43-993F-9272-1B31CE2A2A4C}"/>
              </a:ext>
            </a:extLst>
          </p:cNvPr>
          <p:cNvSpPr txBox="1"/>
          <p:nvPr/>
        </p:nvSpPr>
        <p:spPr>
          <a:xfrm rot="10800000" flipV="1">
            <a:off x="191728" y="5253590"/>
            <a:ext cx="4695851" cy="646331"/>
          </a:xfrm>
          <a:prstGeom prst="rect">
            <a:avLst/>
          </a:prstGeom>
          <a:noFill/>
        </p:spPr>
        <p:txBody>
          <a:bodyPr wrap="square" rtlCol="0">
            <a:spAutoFit/>
          </a:bodyPr>
          <a:lstStyle/>
          <a:p>
            <a:r>
              <a:rPr lang="ru-RU" b="1" i="0" dirty="0">
                <a:solidFill>
                  <a:schemeClr val="bg1"/>
                </a:solidFill>
                <a:effectLst/>
                <a:latin typeface="Calibri" panose="020F0502020204030204" pitchFamily="34" charset="0"/>
              </a:rPr>
              <a:t>     Гранд Макет Россия — национальный  мультимедийный музей в Санкт- Петербурге</a:t>
            </a:r>
            <a:endParaRPr lang="ru-RU" b="1" dirty="0">
              <a:solidFill>
                <a:schemeClr val="bg1"/>
              </a:solidFill>
              <a:latin typeface="Calibri" panose="020F0502020204030204" pitchFamily="34" charset="0"/>
            </a:endParaRPr>
          </a:p>
        </p:txBody>
      </p:sp>
      <p:sp>
        <p:nvSpPr>
          <p:cNvPr id="6" name="TextBox 5">
            <a:extLst>
              <a:ext uri="{FF2B5EF4-FFF2-40B4-BE49-F238E27FC236}">
                <a16:creationId xmlns:a16="http://schemas.microsoft.com/office/drawing/2014/main" id="{07ED3CBC-40BF-2D46-0A2C-01F313A44F4F}"/>
              </a:ext>
            </a:extLst>
          </p:cNvPr>
          <p:cNvSpPr txBox="1"/>
          <p:nvPr/>
        </p:nvSpPr>
        <p:spPr>
          <a:xfrm>
            <a:off x="4660490" y="162232"/>
            <a:ext cx="7339781" cy="6540893"/>
          </a:xfrm>
          <a:prstGeom prst="rect">
            <a:avLst/>
          </a:prstGeom>
          <a:noFill/>
        </p:spPr>
        <p:txBody>
          <a:bodyPr wrap="square" rtlCol="0">
            <a:spAutoFit/>
          </a:bodyPr>
          <a:lstStyle/>
          <a:p>
            <a:pPr algn="l"/>
            <a:r>
              <a:rPr lang="ru-RU" sz="2000" i="1" dirty="0">
                <a:solidFill>
                  <a:schemeClr val="bg1"/>
                </a:solidFill>
                <a:latin typeface="Calibri" panose="020F0502020204030204" pitchFamily="34" charset="0"/>
              </a:rPr>
              <a:t>Начало нового учебного года. И Муза Осени поведет нас туда, где мы сможем увидеть сразу всю нашу необъятную Родину- великую страну Россию. Отправимся в город Санкт- Петербург на улицу Цветочную, дом 16 в национальный шоу- музей –Гранд Макет России Это самый большой музей в России, и один из самых масштабных  в мире – </a:t>
            </a:r>
            <a:r>
              <a:rPr lang="ru-RU" sz="2000" b="0" i="1" dirty="0">
                <a:solidFill>
                  <a:schemeClr val="bg1"/>
                </a:solidFill>
                <a:effectLst/>
                <a:latin typeface="Calibri" panose="020F0502020204030204" pitchFamily="34" charset="0"/>
              </a:rPr>
              <a:t>второй после  Миниатюрной страны чудес в Гамбурге. Гранд Макет</a:t>
            </a:r>
            <a:r>
              <a:rPr lang="ru-RU" sz="2000" i="1" dirty="0">
                <a:solidFill>
                  <a:schemeClr val="bg1"/>
                </a:solidFill>
                <a:latin typeface="Calibri" panose="020F0502020204030204" pitchFamily="34" charset="0"/>
              </a:rPr>
              <a:t>- это</a:t>
            </a:r>
            <a:r>
              <a:rPr lang="ru-RU" sz="2000" b="0" i="1" dirty="0">
                <a:solidFill>
                  <a:schemeClr val="bg1"/>
                </a:solidFill>
                <a:effectLst/>
                <a:latin typeface="Calibri" panose="020F0502020204030204" pitchFamily="34" charset="0"/>
              </a:rPr>
              <a:t> собирательный образ разных регионов Российской Федерации от Калининграда до Камчатки, в масштабе – 1 к 87 </a:t>
            </a:r>
            <a:r>
              <a:rPr lang="ru-RU" sz="2000" i="1" dirty="0">
                <a:solidFill>
                  <a:schemeClr val="bg1"/>
                </a:solidFill>
                <a:latin typeface="Calibri" panose="020F0502020204030204" pitchFamily="34" charset="0"/>
              </a:rPr>
              <a:t>- н</a:t>
            </a:r>
            <a:r>
              <a:rPr lang="ru-RU" sz="2000" b="0" i="1" dirty="0">
                <a:solidFill>
                  <a:schemeClr val="bg1"/>
                </a:solidFill>
                <a:effectLst/>
                <a:latin typeface="Calibri" panose="020F0502020204030204" pitchFamily="34" charset="0"/>
              </a:rPr>
              <a:t>а макетном поле площадью почти 800 м² </a:t>
            </a:r>
            <a:r>
              <a:rPr lang="ru-RU" sz="2000" i="1" dirty="0">
                <a:solidFill>
                  <a:schemeClr val="bg1"/>
                </a:solidFill>
                <a:latin typeface="Calibri" panose="020F0502020204030204" pitchFamily="34" charset="0"/>
              </a:rPr>
              <a:t>. </a:t>
            </a:r>
            <a:r>
              <a:rPr lang="ru-RU" sz="2000" b="0" i="1" dirty="0">
                <a:solidFill>
                  <a:schemeClr val="bg1"/>
                </a:solidFill>
                <a:effectLst/>
                <a:latin typeface="Calibri" panose="020F0502020204030204" pitchFamily="34" charset="0"/>
              </a:rPr>
              <a:t>Побывав в Гранд Макете, можно</a:t>
            </a:r>
            <a:r>
              <a:rPr lang="ru-RU" sz="2000" i="1" dirty="0">
                <a:solidFill>
                  <a:schemeClr val="bg1"/>
                </a:solidFill>
                <a:latin typeface="Calibri" panose="020F0502020204030204" pitchFamily="34" charset="0"/>
              </a:rPr>
              <a:t> увидеть жизнь людей в настоящей</a:t>
            </a:r>
            <a:r>
              <a:rPr lang="ru-RU" sz="2000" b="0" i="1" dirty="0">
                <a:solidFill>
                  <a:schemeClr val="bg1"/>
                </a:solidFill>
                <a:effectLst/>
                <a:latin typeface="Calibri" panose="020F0502020204030204" pitchFamily="34" charset="0"/>
              </a:rPr>
              <a:t> действительности, показанной через множество мини сюжетов. Узнать о природе, п</a:t>
            </a:r>
            <a:r>
              <a:rPr lang="ru-RU" sz="2000" i="1" dirty="0">
                <a:solidFill>
                  <a:schemeClr val="bg1"/>
                </a:solidFill>
                <a:latin typeface="Calibri" panose="020F0502020204030204" pitchFamily="34" charset="0"/>
              </a:rPr>
              <a:t>осмотреть ж</a:t>
            </a:r>
            <a:r>
              <a:rPr lang="ru-RU" sz="2000" b="0" i="1" dirty="0">
                <a:solidFill>
                  <a:schemeClr val="bg1"/>
                </a:solidFill>
                <a:effectLst/>
                <a:latin typeface="Calibri" panose="020F0502020204030204" pitchFamily="34" charset="0"/>
              </a:rPr>
              <a:t>итейские ситуации и разные  виды человеческой деятельности в городе и деревне: труд и отдых, учебу и спорт, дачную жизнь и военную службу, путешествия и народные праздники</a:t>
            </a:r>
            <a:r>
              <a:rPr lang="ru-RU" sz="2000" i="1" dirty="0">
                <a:solidFill>
                  <a:schemeClr val="bg1"/>
                </a:solidFill>
                <a:latin typeface="Calibri" panose="020F0502020204030204" pitchFamily="34" charset="0"/>
              </a:rPr>
              <a:t>. В </a:t>
            </a:r>
            <a:r>
              <a:rPr lang="ru-RU" sz="2000" b="0" i="1" dirty="0">
                <a:solidFill>
                  <a:schemeClr val="bg1"/>
                </a:solidFill>
                <a:effectLst/>
                <a:latin typeface="Calibri" panose="020F0502020204030204" pitchFamily="34" charset="0"/>
              </a:rPr>
              <a:t>Гранд Макете имеются действующие железные дороги с красивыми вокзалами, автомобили, водный и авиа транспорт с причалами и аэропортами</a:t>
            </a:r>
            <a:r>
              <a:rPr lang="ru-RU" sz="2000" i="1" dirty="0">
                <a:solidFill>
                  <a:schemeClr val="bg1"/>
                </a:solidFill>
                <a:latin typeface="Calibri" panose="020F0502020204030204" pitchFamily="34" charset="0"/>
              </a:rPr>
              <a:t>. Здесь можно</a:t>
            </a:r>
            <a:r>
              <a:rPr lang="ru-RU" sz="2000" b="0" i="1" dirty="0">
                <a:solidFill>
                  <a:schemeClr val="bg1"/>
                </a:solidFill>
                <a:effectLst/>
                <a:latin typeface="Calibri" panose="020F0502020204030204" pitchFamily="34" charset="0"/>
              </a:rPr>
              <a:t> встретить рассвет в Хабаровске и закат на побережье Чёрного моря. </a:t>
            </a:r>
            <a:r>
              <a:rPr lang="ru-RU" sz="2000" i="1" dirty="0">
                <a:solidFill>
                  <a:schemeClr val="bg1"/>
                </a:solidFill>
                <a:latin typeface="Calibri" panose="020F0502020204030204" pitchFamily="34" charset="0"/>
              </a:rPr>
              <a:t>Э</a:t>
            </a:r>
            <a:r>
              <a:rPr lang="ru-RU" sz="2000" b="0" i="1" dirty="0">
                <a:solidFill>
                  <a:schemeClr val="bg1"/>
                </a:solidFill>
                <a:effectLst/>
                <a:latin typeface="Calibri" panose="020F0502020204030204" pitchFamily="34" charset="0"/>
              </a:rPr>
              <a:t>то целый мир, который оживает на ваших глазах.</a:t>
            </a:r>
            <a:endParaRPr lang="ru-RU" sz="2000" i="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190043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DB76104-F19B-688E-39B5-031393521380}"/>
              </a:ext>
            </a:extLst>
          </p:cNvPr>
          <p:cNvSpPr txBox="1"/>
          <p:nvPr/>
        </p:nvSpPr>
        <p:spPr>
          <a:xfrm>
            <a:off x="4409768" y="132735"/>
            <a:ext cx="7624917" cy="6524863"/>
          </a:xfrm>
          <a:prstGeom prst="rect">
            <a:avLst/>
          </a:prstGeom>
          <a:noFill/>
        </p:spPr>
        <p:txBody>
          <a:bodyPr wrap="square" rtlCol="0">
            <a:spAutoFit/>
          </a:bodyPr>
          <a:lstStyle/>
          <a:p>
            <a:r>
              <a:rPr lang="ru-RU" sz="2200" b="0" i="1" dirty="0">
                <a:solidFill>
                  <a:srgbClr val="383838"/>
                </a:solidFill>
                <a:effectLst/>
                <a:latin typeface="Calibri" panose="020F0502020204030204" pitchFamily="34" charset="0"/>
              </a:rPr>
              <a:t> </a:t>
            </a:r>
            <a:r>
              <a:rPr lang="ru-RU" sz="2200" i="1" dirty="0">
                <a:solidFill>
                  <a:schemeClr val="bg1"/>
                </a:solidFill>
                <a:latin typeface="Calibri" panose="020F0502020204030204" pitchFamily="34" charset="0"/>
              </a:rPr>
              <a:t>В Санкт- Петербурге в романтическое  - пору белых ночей  ежегодно проходит бал выпускников «Алые паруса». На этом празднике мечтают побывать все юноши и девушки России, только что получившие Аттестат Зрелости. </a:t>
            </a:r>
            <a:r>
              <a:rPr lang="ru-RU" sz="2200" b="0" i="1" dirty="0">
                <a:solidFill>
                  <a:schemeClr val="bg1"/>
                </a:solidFill>
                <a:effectLst/>
                <a:latin typeface="Calibri" panose="020F0502020204030204" pitchFamily="34" charset="0"/>
              </a:rPr>
              <a:t> Символом праздника является корабль </a:t>
            </a:r>
            <a:r>
              <a:rPr lang="ru-RU" sz="2200" b="0" i="1" dirty="0">
                <a:solidFill>
                  <a:srgbClr val="383838"/>
                </a:solidFill>
                <a:effectLst/>
                <a:latin typeface="Calibri" panose="020F0502020204030204" pitchFamily="34" charset="0"/>
              </a:rPr>
              <a:t>с алыми парусами.</a:t>
            </a:r>
            <a:r>
              <a:rPr lang="ru-RU" sz="2200" i="1" dirty="0">
                <a:solidFill>
                  <a:srgbClr val="27344B"/>
                </a:solidFill>
                <a:latin typeface="Calibri" panose="020F0502020204030204" pitchFamily="34" charset="0"/>
              </a:rPr>
              <a:t> </a:t>
            </a:r>
            <a:r>
              <a:rPr lang="ru-RU" sz="2200" i="1" dirty="0">
                <a:solidFill>
                  <a:schemeClr val="bg1"/>
                </a:solidFill>
                <a:latin typeface="Calibri" panose="020F0502020204030204" pitchFamily="34" charset="0"/>
              </a:rPr>
              <a:t>Праздник</a:t>
            </a:r>
            <a:r>
              <a:rPr lang="ru-RU" sz="2200" i="1" dirty="0">
                <a:solidFill>
                  <a:srgbClr val="27344B"/>
                </a:solidFill>
                <a:latin typeface="Calibri" panose="020F0502020204030204" pitchFamily="34" charset="0"/>
              </a:rPr>
              <a:t> с</a:t>
            </a:r>
            <a:r>
              <a:rPr lang="ru-RU" sz="2200" b="0" i="1" dirty="0">
                <a:solidFill>
                  <a:srgbClr val="1A1A1A"/>
                </a:solidFill>
                <a:effectLst/>
                <a:latin typeface="Calibri" panose="020F0502020204030204" pitchFamily="34" charset="0"/>
              </a:rPr>
              <a:t>лавится яркими театральными зрелищами, россыпями искр фейерверка в небе, чудесными лазерными шоу  и традиционным финалом- проходом парусника по акватории Невы под алыми парусами. </a:t>
            </a:r>
            <a:r>
              <a:rPr lang="ru-RU" sz="2200" i="1" dirty="0">
                <a:solidFill>
                  <a:srgbClr val="1A1A1A"/>
                </a:solidFill>
                <a:latin typeface="Calibri" panose="020F0502020204030204" pitchFamily="34" charset="0"/>
              </a:rPr>
              <a:t>С</a:t>
            </a:r>
            <a:r>
              <a:rPr lang="ru-RU" sz="2200" b="0" i="1" dirty="0">
                <a:solidFill>
                  <a:srgbClr val="1A1A1A"/>
                </a:solidFill>
                <a:effectLst/>
                <a:latin typeface="Calibri" panose="020F0502020204030204" pitchFamily="34" charset="0"/>
              </a:rPr>
              <a:t>имвол «Алых парусов» решили увековечить в Гранд Макете - в одном из интереснейших музеев Северной столицы. </a:t>
            </a:r>
            <a:r>
              <a:rPr lang="ru-RU" sz="2200" i="1" dirty="0">
                <a:solidFill>
                  <a:srgbClr val="1A1A1A"/>
                </a:solidFill>
                <a:latin typeface="Calibri" panose="020F0502020204030204" pitchFamily="34" charset="0"/>
              </a:rPr>
              <a:t>В</a:t>
            </a:r>
            <a:r>
              <a:rPr lang="ru-RU" sz="2200" b="0" i="1" dirty="0">
                <a:solidFill>
                  <a:srgbClr val="1A1A1A"/>
                </a:solidFill>
                <a:effectLst/>
                <a:latin typeface="Calibri" panose="020F0502020204030204" pitchFamily="34" charset="0"/>
              </a:rPr>
              <a:t> музее «Гранд Макет Россия» на воду спустили миниатюрную копию парусника под алыми парусами. Теперь он ходит по водам, омывающим берега макета, на фоне миниатюрного Петербурга — Стрелки Васильевского острова, Биржи, Ростральных колонн и Петропавловской крепости. История праздника «Алые паруса» отсылает нас к </a:t>
            </a:r>
            <a:r>
              <a:rPr lang="ru-RU" sz="2200" i="1" dirty="0">
                <a:solidFill>
                  <a:srgbClr val="1A1A1A"/>
                </a:solidFill>
                <a:latin typeface="Calibri" panose="020F0502020204030204" pitchFamily="34" charset="0"/>
              </a:rPr>
              <a:t>произведению</a:t>
            </a:r>
            <a:r>
              <a:rPr lang="ru-RU" sz="2200" b="0" i="1" dirty="0">
                <a:solidFill>
                  <a:srgbClr val="1A1A1A"/>
                </a:solidFill>
                <a:effectLst/>
                <a:latin typeface="Calibri" panose="020F0502020204030204" pitchFamily="34" charset="0"/>
              </a:rPr>
              <a:t> русского писателя  Александра Грина с названием «Алые паруса».   </a:t>
            </a:r>
            <a:endParaRPr lang="ru-RU" b="0" i="0" dirty="0">
              <a:solidFill>
                <a:schemeClr val="bg1"/>
              </a:solidFill>
              <a:effectLst/>
              <a:latin typeface="Calibri" panose="020F0502020204030204" pitchFamily="34" charset="0"/>
            </a:endParaRPr>
          </a:p>
        </p:txBody>
      </p:sp>
      <p:pic>
        <p:nvPicPr>
          <p:cNvPr id="4" name="Рисунок 3">
            <a:extLst>
              <a:ext uri="{FF2B5EF4-FFF2-40B4-BE49-F238E27FC236}">
                <a16:creationId xmlns:a16="http://schemas.microsoft.com/office/drawing/2014/main" id="{EAD56F4D-065E-6769-A5CC-909BB7330E26}"/>
              </a:ext>
            </a:extLst>
          </p:cNvPr>
          <p:cNvPicPr>
            <a:picLocks noChangeAspect="1"/>
          </p:cNvPicPr>
          <p:nvPr/>
        </p:nvPicPr>
        <p:blipFill rotWithShape="1">
          <a:blip r:embed="rId2"/>
          <a:srcRect l="6132" t="-7793" r="15834" b="1875"/>
          <a:stretch/>
        </p:blipFill>
        <p:spPr>
          <a:xfrm>
            <a:off x="261374" y="471949"/>
            <a:ext cx="4015657" cy="51176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08607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00B747-5D5F-84B9-B44B-F093212734E3}"/>
              </a:ext>
            </a:extLst>
          </p:cNvPr>
          <p:cNvSpPr txBox="1"/>
          <p:nvPr/>
        </p:nvSpPr>
        <p:spPr>
          <a:xfrm>
            <a:off x="7781377" y="110835"/>
            <a:ext cx="4230514" cy="400110"/>
          </a:xfrm>
          <a:prstGeom prst="rect">
            <a:avLst/>
          </a:prstGeom>
          <a:noFill/>
        </p:spPr>
        <p:txBody>
          <a:bodyPr wrap="square" rtlCol="0">
            <a:spAutoFit/>
          </a:bodyPr>
          <a:lstStyle/>
          <a:p>
            <a:r>
              <a:rPr lang="ru-RU" sz="2000" b="0" i="1" dirty="0">
                <a:solidFill>
                  <a:schemeClr val="bg1"/>
                </a:solidFill>
                <a:effectLst/>
                <a:latin typeface="Calibri" panose="020F0502020204030204" pitchFamily="34" charset="0"/>
              </a:rPr>
              <a:t> </a:t>
            </a:r>
            <a:endParaRPr lang="ru-RU"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BB71B2A9-F9E6-B982-64CE-9CFDC5110D81}"/>
              </a:ext>
            </a:extLst>
          </p:cNvPr>
          <p:cNvSpPr txBox="1"/>
          <p:nvPr/>
        </p:nvSpPr>
        <p:spPr>
          <a:xfrm>
            <a:off x="2920182" y="110835"/>
            <a:ext cx="9091709" cy="4708981"/>
          </a:xfrm>
          <a:prstGeom prst="rect">
            <a:avLst/>
          </a:prstGeom>
          <a:noFill/>
        </p:spPr>
        <p:txBody>
          <a:bodyPr wrap="square" rtlCol="0">
            <a:spAutoFit/>
          </a:bodyPr>
          <a:lstStyle/>
          <a:p>
            <a:pPr algn="just"/>
            <a:r>
              <a:rPr lang="ru-RU" sz="2000" b="1" dirty="0">
                <a:solidFill>
                  <a:schemeClr val="bg1"/>
                </a:solidFill>
                <a:latin typeface="Calibri" panose="020F0502020204030204" pitchFamily="34" charset="0"/>
              </a:rPr>
              <a:t>Краткое содержание.</a:t>
            </a:r>
            <a:r>
              <a:rPr lang="ru-RU" b="0" i="0" dirty="0">
                <a:solidFill>
                  <a:schemeClr val="bg1"/>
                </a:solidFill>
                <a:effectLst/>
                <a:latin typeface="Calibri" panose="020F0502020204030204" pitchFamily="34" charset="0"/>
              </a:rPr>
              <a:t> </a:t>
            </a:r>
            <a:r>
              <a:rPr lang="ru-RU" sz="2000" b="0" i="1" dirty="0">
                <a:solidFill>
                  <a:schemeClr val="bg1"/>
                </a:solidFill>
                <a:effectLst/>
                <a:latin typeface="Calibri" panose="020F0502020204030204" pitchFamily="34" charset="0"/>
              </a:rPr>
              <a:t>В небольшом приморском поселке растет девочка </a:t>
            </a:r>
            <a:r>
              <a:rPr lang="ru-RU" sz="2000" b="0" i="1" dirty="0" err="1">
                <a:solidFill>
                  <a:schemeClr val="bg1"/>
                </a:solidFill>
                <a:effectLst/>
                <a:latin typeface="Calibri" panose="020F0502020204030204" pitchFamily="34" charset="0"/>
              </a:rPr>
              <a:t>Асоль</a:t>
            </a:r>
            <a:r>
              <a:rPr lang="ru-RU" sz="2000" b="0" i="1" dirty="0">
                <a:solidFill>
                  <a:schemeClr val="bg1"/>
                </a:solidFill>
                <a:effectLst/>
                <a:latin typeface="Calibri" panose="020F0502020204030204" pitchFamily="34" charset="0"/>
              </a:rPr>
              <a:t>. Ее отец </a:t>
            </a:r>
            <a:r>
              <a:rPr lang="ru-RU" sz="2000" b="0" i="1" dirty="0" err="1">
                <a:solidFill>
                  <a:schemeClr val="bg1"/>
                </a:solidFill>
                <a:effectLst/>
                <a:latin typeface="Calibri" panose="020F0502020204030204" pitchFamily="34" charset="0"/>
              </a:rPr>
              <a:t>Лонгрен</a:t>
            </a:r>
            <a:r>
              <a:rPr lang="ru-RU" sz="2000" b="0" i="1" dirty="0">
                <a:solidFill>
                  <a:schemeClr val="bg1"/>
                </a:solidFill>
                <a:effectLst/>
                <a:latin typeface="Calibri" panose="020F0502020204030204" pitchFamily="34" charset="0"/>
              </a:rPr>
              <a:t> — бывший моряк, который после смерти своей жены Мери воспитывает дочь один. Он зарабатывает на жизнь изготовлением игрушечных корабликов. Когда Ассоль была еще маленькой, она встретила в лесу старика </a:t>
            </a:r>
            <a:r>
              <a:rPr lang="ru-RU" sz="2000" b="0" i="1" dirty="0" err="1">
                <a:solidFill>
                  <a:schemeClr val="bg1"/>
                </a:solidFill>
                <a:effectLst/>
                <a:latin typeface="Calibri" panose="020F0502020204030204" pitchFamily="34" charset="0"/>
              </a:rPr>
              <a:t>Эгля</a:t>
            </a:r>
            <a:r>
              <a:rPr lang="ru-RU" sz="2000" b="0" i="1" dirty="0">
                <a:solidFill>
                  <a:schemeClr val="bg1"/>
                </a:solidFill>
                <a:effectLst/>
                <a:latin typeface="Calibri" panose="020F0502020204030204" pitchFamily="34" charset="0"/>
              </a:rPr>
              <a:t> — собирателя сказок. Он предсказал ей, что когда она вырастет, за ней приплывет принц на корабле с алыми парусами и они уплывут далеко‑далеко. Ассоль поверила в предсказание старика и рассказала об этом </a:t>
            </a:r>
            <a:r>
              <a:rPr lang="ru-RU" sz="2000" b="0" i="1" dirty="0" err="1">
                <a:solidFill>
                  <a:schemeClr val="bg1"/>
                </a:solidFill>
                <a:effectLst/>
                <a:latin typeface="Calibri" panose="020F0502020204030204" pitchFamily="34" charset="0"/>
              </a:rPr>
              <a:t>Лонгрену</a:t>
            </a:r>
            <a:r>
              <a:rPr lang="ru-RU" sz="2000" b="0" i="1" dirty="0">
                <a:solidFill>
                  <a:schemeClr val="bg1"/>
                </a:solidFill>
                <a:effectLst/>
                <a:latin typeface="Calibri" panose="020F0502020204030204" pitchFamily="34" charset="0"/>
              </a:rPr>
              <a:t>. Ее слова услышал нищий. Он рассказал об этом всем жителям поселка. С тех пор все издеваются над Ассоль — кто‑то считает ее мечтательницей, кто‑то — сумасшедшей, а кто‑то просто не любит ее отца. Одновременно с историей девочки в повести живет другая история.</a:t>
            </a:r>
          </a:p>
          <a:p>
            <a:pPr algn="just"/>
            <a:r>
              <a:rPr lang="ru-RU" sz="2000" b="0" i="1" dirty="0">
                <a:solidFill>
                  <a:schemeClr val="bg1"/>
                </a:solidFill>
                <a:effectLst/>
                <a:latin typeface="Calibri" panose="020F0502020204030204" pitchFamily="34" charset="0"/>
              </a:rPr>
              <a:t>Артур Грэй — молодой человек из богатой семьи. С детства он мечтал о море и, вопреки воле родителей, стал моряком. Со временем Грэй приобрел собственный корабль и отправился в плавание. Однажды, находясь неподалеку от поселка, он замечает спящую девушку и влюбляется в нее. Ею оказывается</a:t>
            </a:r>
          </a:p>
        </p:txBody>
      </p:sp>
      <p:sp>
        <p:nvSpPr>
          <p:cNvPr id="4" name="TextBox 3">
            <a:extLst>
              <a:ext uri="{FF2B5EF4-FFF2-40B4-BE49-F238E27FC236}">
                <a16:creationId xmlns:a16="http://schemas.microsoft.com/office/drawing/2014/main" id="{AEBA31A7-720F-C3E9-6EE9-8025A45B9A34}"/>
              </a:ext>
            </a:extLst>
          </p:cNvPr>
          <p:cNvSpPr txBox="1"/>
          <p:nvPr/>
        </p:nvSpPr>
        <p:spPr>
          <a:xfrm>
            <a:off x="0" y="5773924"/>
            <a:ext cx="12192000" cy="369332"/>
          </a:xfrm>
          <a:prstGeom prst="rect">
            <a:avLst/>
          </a:prstGeom>
          <a:noFill/>
        </p:spPr>
        <p:txBody>
          <a:bodyPr wrap="square" rtlCol="0">
            <a:spAutoFit/>
          </a:bodyPr>
          <a:lstStyle/>
          <a:p>
            <a:r>
              <a:rPr lang="ru-RU" dirty="0">
                <a:solidFill>
                  <a:schemeClr val="bg1"/>
                </a:solidFill>
                <a:effectLst/>
                <a:latin typeface="Calibri" panose="020F0502020204030204" pitchFamily="34" charset="0"/>
                <a:ea typeface="Calibri" panose="020F0502020204030204" pitchFamily="34" charset="0"/>
              </a:rPr>
              <a:t> </a:t>
            </a:r>
            <a:endParaRPr lang="ru-RU" dirty="0">
              <a:solidFill>
                <a:schemeClr val="bg1"/>
              </a:solidFill>
            </a:endParaRPr>
          </a:p>
        </p:txBody>
      </p:sp>
      <p:sp>
        <p:nvSpPr>
          <p:cNvPr id="3" name="TextBox 2">
            <a:extLst>
              <a:ext uri="{FF2B5EF4-FFF2-40B4-BE49-F238E27FC236}">
                <a16:creationId xmlns:a16="http://schemas.microsoft.com/office/drawing/2014/main" id="{8BF6559E-3FC4-89D8-1C9C-BA7FCF10D9F6}"/>
              </a:ext>
            </a:extLst>
          </p:cNvPr>
          <p:cNvSpPr txBox="1"/>
          <p:nvPr/>
        </p:nvSpPr>
        <p:spPr>
          <a:xfrm>
            <a:off x="174580" y="4753247"/>
            <a:ext cx="12017420" cy="1631216"/>
          </a:xfrm>
          <a:prstGeom prst="rect">
            <a:avLst/>
          </a:prstGeom>
          <a:noFill/>
        </p:spPr>
        <p:txBody>
          <a:bodyPr wrap="square" rtlCol="0">
            <a:spAutoFit/>
          </a:bodyPr>
          <a:lstStyle/>
          <a:p>
            <a:pPr algn="just"/>
            <a:r>
              <a:rPr lang="ru-RU" sz="2000" b="0" i="1" dirty="0">
                <a:solidFill>
                  <a:schemeClr val="bg1"/>
                </a:solidFill>
                <a:effectLst/>
                <a:latin typeface="Calibri" panose="020F0502020204030204" pitchFamily="34" charset="0"/>
              </a:rPr>
              <a:t>Ассоль. Узнав от местных жителей о ее мечте, Грэй решает воплотить ее мечту в жизнь. Он заказывает алые паруса для своего корабля и отправляется на нем к берегам поселка. Видя корабль с алыми парусами на горизонте, жители поселка испытывают растерянность. Ассоль понимает, что ее мечта сбылась. Она бежит к берегу, где Грэй встречает ее на лодке. Он предлагает девушке уплыть вместе с ним. Ассоль соглашается. </a:t>
            </a:r>
            <a:r>
              <a:rPr lang="ru-RU" sz="2000" i="1" dirty="0">
                <a:solidFill>
                  <a:schemeClr val="bg1"/>
                </a:solidFill>
                <a:latin typeface="Calibri" panose="020F0502020204030204" pitchFamily="34" charset="0"/>
              </a:rPr>
              <a:t>Молодые люди </a:t>
            </a:r>
            <a:r>
              <a:rPr lang="ru-RU" sz="2000" b="0" i="1">
                <a:solidFill>
                  <a:schemeClr val="bg1"/>
                </a:solidFill>
                <a:effectLst/>
                <a:latin typeface="Calibri" panose="020F0502020204030204" pitchFamily="34" charset="0"/>
              </a:rPr>
              <a:t>играют помолвку</a:t>
            </a:r>
            <a:r>
              <a:rPr lang="ru-RU" sz="2000" i="1">
                <a:solidFill>
                  <a:schemeClr val="bg1"/>
                </a:solidFill>
                <a:latin typeface="Calibri" panose="020F0502020204030204" pitchFamily="34" charset="0"/>
              </a:rPr>
              <a:t> и</a:t>
            </a:r>
            <a:r>
              <a:rPr lang="ru-RU" sz="2000" b="0" i="1">
                <a:solidFill>
                  <a:schemeClr val="bg1"/>
                </a:solidFill>
                <a:effectLst/>
                <a:latin typeface="Calibri" panose="020F0502020204030204" pitchFamily="34" charset="0"/>
              </a:rPr>
              <a:t> </a:t>
            </a:r>
            <a:r>
              <a:rPr lang="ru-RU" sz="2000" b="0" i="1" dirty="0">
                <a:solidFill>
                  <a:schemeClr val="bg1"/>
                </a:solidFill>
                <a:effectLst/>
                <a:latin typeface="Calibri" panose="020F0502020204030204" pitchFamily="34" charset="0"/>
              </a:rPr>
              <a:t>уплывают в неведомые дали.</a:t>
            </a:r>
            <a:endParaRPr lang="ru-RU" sz="2000" i="1" dirty="0">
              <a:solidFill>
                <a:schemeClr val="bg1"/>
              </a:solidFill>
            </a:endParaRPr>
          </a:p>
        </p:txBody>
      </p:sp>
      <p:pic>
        <p:nvPicPr>
          <p:cNvPr id="8" name="Рисунок 7">
            <a:extLst>
              <a:ext uri="{FF2B5EF4-FFF2-40B4-BE49-F238E27FC236}">
                <a16:creationId xmlns:a16="http://schemas.microsoft.com/office/drawing/2014/main" id="{8DE7EBA2-D5CD-2366-80F3-A68911354878}"/>
              </a:ext>
            </a:extLst>
          </p:cNvPr>
          <p:cNvPicPr>
            <a:picLocks noChangeAspect="1"/>
          </p:cNvPicPr>
          <p:nvPr/>
        </p:nvPicPr>
        <p:blipFill>
          <a:blip r:embed="rId3"/>
          <a:stretch>
            <a:fillRect/>
          </a:stretch>
        </p:blipFill>
        <p:spPr>
          <a:xfrm>
            <a:off x="175313" y="369983"/>
            <a:ext cx="2564760" cy="41906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10394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EC1F00-5A95-458A-F1EC-1BBE4A862DAC}"/>
              </a:ext>
            </a:extLst>
          </p:cNvPr>
          <p:cNvSpPr txBox="1"/>
          <p:nvPr/>
        </p:nvSpPr>
        <p:spPr>
          <a:xfrm>
            <a:off x="3511715" y="147484"/>
            <a:ext cx="8680286" cy="6463308"/>
          </a:xfrm>
          <a:prstGeom prst="rect">
            <a:avLst/>
          </a:prstGeom>
          <a:noFill/>
        </p:spPr>
        <p:txBody>
          <a:bodyPr wrap="square" rtlCol="0">
            <a:spAutoFit/>
          </a:bodyPr>
          <a:lstStyle/>
          <a:p>
            <a:pPr algn="l"/>
            <a:r>
              <a:rPr lang="ru-RU" i="1" dirty="0">
                <a:solidFill>
                  <a:schemeClr val="bg1"/>
                </a:solidFill>
                <a:latin typeface="Calibri" panose="020F0502020204030204" pitchFamily="34" charset="0"/>
                <a:ea typeface="Calibri" panose="020F0502020204030204" pitchFamily="34" charset="0"/>
              </a:rPr>
              <a:t>Повесть «Алые паруса» Алесандр Грин писал в годы Октябрьской революции и Гражданской войны. Это были годы суровой жизни для России и для самого писателя. Но Александр Степанович Грин был человеком любящим красоту и сказку. Кроме того, Грин был влюблен в море. Море всегда присутствует в его произведениях. И всегда, благодаря морской стихии, </a:t>
            </a:r>
            <a:r>
              <a:rPr lang="ru-RU" i="1" dirty="0" err="1">
                <a:solidFill>
                  <a:schemeClr val="bg1"/>
                </a:solidFill>
                <a:latin typeface="Calibri" panose="020F0502020204030204" pitchFamily="34" charset="0"/>
                <a:ea typeface="Calibri" panose="020F0502020204030204" pitchFamily="34" charset="0"/>
              </a:rPr>
              <a:t>гриновские</a:t>
            </a:r>
            <a:r>
              <a:rPr lang="ru-RU" i="1" dirty="0">
                <a:solidFill>
                  <a:schemeClr val="bg1"/>
                </a:solidFill>
                <a:latin typeface="Calibri" panose="020F0502020204030204" pitchFamily="34" charset="0"/>
                <a:ea typeface="Calibri" panose="020F0502020204030204" pitchFamily="34" charset="0"/>
              </a:rPr>
              <a:t> истории имеют  хороший конец. Повесть о мечте и о любви писатель посвятил своей супруге Нине Николаевне. По воспоминаниям писателя паруса алого цвета появились в повести после того, как он увидел игрушечный кораблик в витрине магазина. У кораблика были паруса красного цвета- модного в годы революционных преобразований в России. Грин решил сделать паруса не красными, а алыми. Повесть была издана в 1922 году. Спустя сорок лет в Советской России был поставлен фильм по сюжету повести А. Грина. Фильм был снят на студии Мосфильм режиссером Александром Птушко. Сюжет фильма повторяет сюжет повести Александра Грина. Режиссер Александр Птушко обожал сказки. Из его 11 фильмов только один фильм снят не на сказочный сюжет. О своем фильме режиссер говорил: «</a:t>
            </a:r>
            <a:r>
              <a:rPr lang="ru-RU" b="1" i="1" dirty="0">
                <a:solidFill>
                  <a:schemeClr val="bg1"/>
                </a:solidFill>
                <a:effectLst/>
                <a:latin typeface="Calibri" panose="020F0502020204030204" pitchFamily="34" charset="0"/>
              </a:rPr>
              <a:t>Фильм «Алые паруса» в основном адресован молодёжи. В наше время, время космических полётов и ракетных двигателей, юноши и девушки иногда забывают о старых, вечных и великих чувствах – нежности, красоте, благородстве, любви. Разбудить эти чувства, порой дремлющие в людях, – задача нашего фильма»</a:t>
            </a:r>
            <a:r>
              <a:rPr lang="ru-RU" b="1" i="1" dirty="0">
                <a:solidFill>
                  <a:schemeClr val="bg1"/>
                </a:solidFill>
                <a:latin typeface="Calibri" panose="020F0502020204030204" pitchFamily="34" charset="0"/>
              </a:rPr>
              <a:t>. </a:t>
            </a:r>
            <a:r>
              <a:rPr lang="ru-RU" b="0" i="1" dirty="0">
                <a:solidFill>
                  <a:schemeClr val="bg1"/>
                </a:solidFill>
                <a:effectLst/>
                <a:latin typeface="Calibri" panose="020F0502020204030204" pitchFamily="34" charset="0"/>
              </a:rPr>
              <a:t>Фильм А. Птушко «Алые паруса» стал первой полнометражной звуковой экранизацией одноимённой повести-феерии Александра. С легкой руки режиссера Птушко в культуру России прочно вошла визуальная эмблема  мечты, воплощенной писателем Александром Грином- волны и парусник</a:t>
            </a:r>
            <a:r>
              <a:rPr lang="ru-RU" b="0" dirty="0">
                <a:solidFill>
                  <a:schemeClr val="bg1"/>
                </a:solidFill>
                <a:effectLst/>
                <a:latin typeface="Calibri" panose="020F0502020204030204" pitchFamily="34" charset="0"/>
              </a:rPr>
              <a:t>.</a:t>
            </a:r>
            <a:endParaRPr lang="ru-RU" dirty="0">
              <a:solidFill>
                <a:schemeClr val="bg1"/>
              </a:solidFill>
              <a:latin typeface="Calibri" panose="020F0502020204030204" pitchFamily="34" charset="0"/>
            </a:endParaRPr>
          </a:p>
        </p:txBody>
      </p:sp>
      <p:pic>
        <p:nvPicPr>
          <p:cNvPr id="2" name="Рисунок 1">
            <a:extLst>
              <a:ext uri="{FF2B5EF4-FFF2-40B4-BE49-F238E27FC236}">
                <a16:creationId xmlns:a16="http://schemas.microsoft.com/office/drawing/2014/main" id="{DC668FA3-E98E-CFCB-1218-20BE991D0789}"/>
              </a:ext>
            </a:extLst>
          </p:cNvPr>
          <p:cNvPicPr>
            <a:picLocks noChangeAspect="1"/>
          </p:cNvPicPr>
          <p:nvPr/>
        </p:nvPicPr>
        <p:blipFill>
          <a:blip r:embed="rId3"/>
          <a:stretch>
            <a:fillRect/>
          </a:stretch>
        </p:blipFill>
        <p:spPr>
          <a:xfrm>
            <a:off x="116388" y="681024"/>
            <a:ext cx="3260992" cy="4619192"/>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C7A8A94D-C257-D2E5-804C-6AF634F1E6E0}"/>
              </a:ext>
            </a:extLst>
          </p:cNvPr>
          <p:cNvSpPr txBox="1"/>
          <p:nvPr/>
        </p:nvSpPr>
        <p:spPr>
          <a:xfrm>
            <a:off x="250722" y="5530645"/>
            <a:ext cx="3260992" cy="646331"/>
          </a:xfrm>
          <a:prstGeom prst="rect">
            <a:avLst/>
          </a:prstGeom>
          <a:noFill/>
        </p:spPr>
        <p:txBody>
          <a:bodyPr wrap="square" rtlCol="0">
            <a:spAutoFit/>
          </a:bodyPr>
          <a:lstStyle/>
          <a:p>
            <a:r>
              <a:rPr lang="ru-RU" b="1" dirty="0">
                <a:solidFill>
                  <a:schemeClr val="bg1"/>
                </a:solidFill>
                <a:latin typeface="Calibri" panose="020F0502020204030204" pitchFamily="34" charset="0"/>
              </a:rPr>
              <a:t>Плакат- афиша  кино фильма</a:t>
            </a:r>
          </a:p>
          <a:p>
            <a:r>
              <a:rPr lang="ru-RU" b="1" dirty="0">
                <a:solidFill>
                  <a:schemeClr val="bg1"/>
                </a:solidFill>
                <a:latin typeface="Calibri" panose="020F0502020204030204" pitchFamily="34" charset="0"/>
              </a:rPr>
              <a:t>   «Алые паруса» -1961 год.</a:t>
            </a:r>
          </a:p>
        </p:txBody>
      </p:sp>
    </p:spTree>
    <p:extLst>
      <p:ext uri="{BB962C8B-B14F-4D97-AF65-F5344CB8AC3E}">
        <p14:creationId xmlns:p14="http://schemas.microsoft.com/office/powerpoint/2010/main" val="1169089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DE481B-C484-B36E-FDA3-F62144260A2C}"/>
              </a:ext>
            </a:extLst>
          </p:cNvPr>
          <p:cNvSpPr txBox="1"/>
          <p:nvPr/>
        </p:nvSpPr>
        <p:spPr>
          <a:xfrm>
            <a:off x="8312727" y="0"/>
            <a:ext cx="3380509" cy="615553"/>
          </a:xfrm>
          <a:prstGeom prst="rect">
            <a:avLst/>
          </a:prstGeom>
          <a:noFill/>
        </p:spPr>
        <p:txBody>
          <a:bodyPr wrap="square" rtlCol="0">
            <a:spAutoFit/>
          </a:bodyPr>
          <a:lstStyle/>
          <a:p>
            <a:pPr algn="just"/>
            <a:endParaRPr lang="ru-RU" sz="1600" b="0" i="0" dirty="0">
              <a:solidFill>
                <a:srgbClr val="000000"/>
              </a:solidFill>
              <a:effectLst/>
              <a:latin typeface="Calibri" panose="020F0502020204030204" pitchFamily="34" charset="0"/>
            </a:endParaRPr>
          </a:p>
          <a:p>
            <a:pPr algn="just"/>
            <a:endParaRPr lang="ru-RU"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1083851A-74ED-E502-B7FE-4A0079BEA834}"/>
              </a:ext>
            </a:extLst>
          </p:cNvPr>
          <p:cNvSpPr txBox="1"/>
          <p:nvPr/>
        </p:nvSpPr>
        <p:spPr>
          <a:xfrm>
            <a:off x="4765964" y="124691"/>
            <a:ext cx="3546763" cy="369332"/>
          </a:xfrm>
          <a:prstGeom prst="rect">
            <a:avLst/>
          </a:prstGeom>
          <a:noFill/>
        </p:spPr>
        <p:txBody>
          <a:bodyPr wrap="square" rtlCol="0">
            <a:spAutoFit/>
          </a:bodyPr>
          <a:lstStyle/>
          <a:p>
            <a:r>
              <a:rPr lang="ru-RU" b="1" dirty="0">
                <a:solidFill>
                  <a:schemeClr val="bg1"/>
                </a:solidFill>
                <a:latin typeface="Calibri" panose="020F0502020204030204" pitchFamily="34" charset="0"/>
              </a:rPr>
              <a:t>                 </a:t>
            </a:r>
            <a:endParaRPr lang="ru-RU" sz="1700" i="1" dirty="0">
              <a:solidFill>
                <a:schemeClr val="bg1"/>
              </a:solidFill>
              <a:latin typeface="Calibri Light" panose="020F0302020204030204" pitchFamily="34" charset="0"/>
            </a:endParaRPr>
          </a:p>
        </p:txBody>
      </p:sp>
      <p:sp>
        <p:nvSpPr>
          <p:cNvPr id="3" name="TextBox 2">
            <a:extLst>
              <a:ext uri="{FF2B5EF4-FFF2-40B4-BE49-F238E27FC236}">
                <a16:creationId xmlns:a16="http://schemas.microsoft.com/office/drawing/2014/main" id="{330B9A12-7B9E-3F7D-5C8A-4822B089BC95}"/>
              </a:ext>
            </a:extLst>
          </p:cNvPr>
          <p:cNvSpPr txBox="1"/>
          <p:nvPr/>
        </p:nvSpPr>
        <p:spPr>
          <a:xfrm>
            <a:off x="4527755" y="494023"/>
            <a:ext cx="7374195" cy="4093428"/>
          </a:xfrm>
          <a:prstGeom prst="rect">
            <a:avLst/>
          </a:prstGeom>
          <a:noFill/>
        </p:spPr>
        <p:txBody>
          <a:bodyPr wrap="square" rtlCol="0">
            <a:spAutoFit/>
          </a:bodyPr>
          <a:lstStyle/>
          <a:p>
            <a:r>
              <a:rPr lang="ru-RU" sz="2000" b="1" i="1" dirty="0">
                <a:solidFill>
                  <a:schemeClr val="bg1"/>
                </a:solidFill>
                <a:latin typeface="Calibri" panose="020F0502020204030204" pitchFamily="34" charset="0"/>
              </a:rPr>
              <a:t>Фильм «Алые паруса», как и повесть Александра Грина, имел счастливую судьбу. З</a:t>
            </a:r>
            <a:r>
              <a:rPr lang="ru-RU" sz="2000" b="1" i="1" dirty="0">
                <a:solidFill>
                  <a:schemeClr val="bg1"/>
                </a:solidFill>
                <a:effectLst/>
                <a:latin typeface="Calibri" panose="020F0502020204030204" pitchFamily="34" charset="0"/>
              </a:rPr>
              <a:t>рители, в том числе и взрослые, смотрели эту романтическую историю красивой любви с большим удовольствием: 22, 6 миллионов, посмотревших фильм в первый год — нешуточная цифра! Трогательный сюжет, красивые пейзажи, причудливые декорации, актерская игра Главных героев : популярного Василия Ланового- первого кинокрасавца тех лет, наделившего своего Грея благородной мужественностью и внутренней силой и дебютантки Анастасии Вертинской- хрупкой, грациозной, покорившей всех своим обаянием и нежностью. Успеху фильма «Алые паруса добавляла музыка</a:t>
            </a:r>
            <a:r>
              <a:rPr lang="ru-RU" sz="2000" b="1" i="1" dirty="0">
                <a:solidFill>
                  <a:schemeClr val="bg1"/>
                </a:solidFill>
                <a:latin typeface="Calibri" panose="020F0502020204030204" pitchFamily="34" charset="0"/>
              </a:rPr>
              <a:t> к</a:t>
            </a:r>
            <a:r>
              <a:rPr lang="ru-RU" sz="2000" b="1" i="1" dirty="0">
                <a:solidFill>
                  <a:schemeClr val="bg1"/>
                </a:solidFill>
                <a:effectLst/>
                <a:latin typeface="Calibri" panose="020F0502020204030204" pitchFamily="34" charset="0"/>
              </a:rPr>
              <a:t>омпозитора Игоря Морозова</a:t>
            </a:r>
            <a:r>
              <a:rPr lang="ru-RU" sz="2000" b="1" i="1" dirty="0">
                <a:solidFill>
                  <a:srgbClr val="333333"/>
                </a:solidFill>
                <a:effectLst/>
                <a:latin typeface="Calibri" panose="020F0502020204030204" pitchFamily="34" charset="0"/>
              </a:rPr>
              <a:t>.</a:t>
            </a:r>
            <a:endParaRPr lang="ru-RU" sz="2000" b="1" i="1" dirty="0">
              <a:solidFill>
                <a:srgbClr val="333333"/>
              </a:solidFill>
              <a:latin typeface="Calibri" panose="020F0502020204030204" pitchFamily="34" charset="0"/>
            </a:endParaRPr>
          </a:p>
        </p:txBody>
      </p:sp>
      <p:pic>
        <p:nvPicPr>
          <p:cNvPr id="6" name="Рисунок 5">
            <a:extLst>
              <a:ext uri="{FF2B5EF4-FFF2-40B4-BE49-F238E27FC236}">
                <a16:creationId xmlns:a16="http://schemas.microsoft.com/office/drawing/2014/main" id="{CA849AEF-E17D-3728-77AE-4137A0F13A60}"/>
              </a:ext>
            </a:extLst>
          </p:cNvPr>
          <p:cNvPicPr>
            <a:picLocks noChangeAspect="1"/>
          </p:cNvPicPr>
          <p:nvPr/>
        </p:nvPicPr>
        <p:blipFill>
          <a:blip r:embed="rId7"/>
          <a:stretch>
            <a:fillRect/>
          </a:stretch>
        </p:blipFill>
        <p:spPr>
          <a:xfrm>
            <a:off x="290050" y="307775"/>
            <a:ext cx="3972234" cy="2709260"/>
          </a:xfrm>
          <a:prstGeom prst="rect">
            <a:avLst/>
          </a:prstGeom>
          <a:ln>
            <a:noFill/>
          </a:ln>
          <a:effectLst>
            <a:outerShdw blurRad="292100" dist="139700" dir="2700000" algn="tl" rotWithShape="0">
              <a:srgbClr val="333333">
                <a:alpha val="65000"/>
              </a:srgbClr>
            </a:outerShdw>
          </a:effectLst>
        </p:spPr>
      </p:pic>
      <p:pic>
        <p:nvPicPr>
          <p:cNvPr id="1026" name="Picture 2" descr="Просмотр фото">
            <a:extLst>
              <a:ext uri="{FF2B5EF4-FFF2-40B4-BE49-F238E27FC236}">
                <a16:creationId xmlns:a16="http://schemas.microsoft.com/office/drawing/2014/main" id="{5B8093D8-F3EB-62AA-2252-2F9173D9DB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0050" y="3222522"/>
            <a:ext cx="3972234" cy="27092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EF117B6-14A0-DFD7-B842-D2C6B52F49E7}"/>
              </a:ext>
            </a:extLst>
          </p:cNvPr>
          <p:cNvSpPr txBox="1"/>
          <p:nvPr/>
        </p:nvSpPr>
        <p:spPr>
          <a:xfrm>
            <a:off x="290050" y="6137269"/>
            <a:ext cx="3612347" cy="369332"/>
          </a:xfrm>
          <a:prstGeom prst="rect">
            <a:avLst/>
          </a:prstGeom>
          <a:noFill/>
        </p:spPr>
        <p:txBody>
          <a:bodyPr wrap="square" rtlCol="0">
            <a:spAutoFit/>
          </a:bodyPr>
          <a:lstStyle/>
          <a:p>
            <a:r>
              <a:rPr lang="ru-RU" b="1" dirty="0">
                <a:solidFill>
                  <a:schemeClr val="bg1"/>
                </a:solidFill>
                <a:latin typeface="Calibri" panose="020F0502020204030204" pitchFamily="34" charset="0"/>
              </a:rPr>
              <a:t>Кадры из фильма «Алые паруса»</a:t>
            </a:r>
          </a:p>
        </p:txBody>
      </p:sp>
      <p:pic>
        <p:nvPicPr>
          <p:cNvPr id="8" name="k_f_alye_parusa_-_ya_postroyu_mayak_do_neba_minus_(TheMP3.Info) (1)">
            <a:hlinkClick r:id="" action="ppaction://media"/>
            <a:extLst>
              <a:ext uri="{FF2B5EF4-FFF2-40B4-BE49-F238E27FC236}">
                <a16:creationId xmlns:a16="http://schemas.microsoft.com/office/drawing/2014/main" id="{82E2D53D-04B1-A9DA-991D-DDDFAC6D0BBD}"/>
              </a:ext>
            </a:extLst>
          </p:cNvPr>
          <p:cNvPicPr>
            <a:picLocks noChangeAspect="1"/>
          </p:cNvPicPr>
          <p:nvPr>
            <a:audioFile r:link="rId1"/>
            <p:extLst>
              <p:ext uri="{DAA4B4D4-6D71-4841-9C94-3DE7FCFB9230}">
                <p14:media xmlns:p14="http://schemas.microsoft.com/office/powerpoint/2010/main" r:embed="rId2">
                  <p14:trim st="145000" end="14000.775"/>
                </p14:media>
              </p:ext>
            </p:extLst>
          </p:nvPr>
        </p:nvPicPr>
        <p:blipFill>
          <a:blip r:embed="rId9"/>
          <a:stretch>
            <a:fillRect/>
          </a:stretch>
        </p:blipFill>
        <p:spPr>
          <a:xfrm>
            <a:off x="2905432" y="3480850"/>
            <a:ext cx="609600" cy="609600"/>
          </a:xfrm>
          <a:prstGeom prst="rect">
            <a:avLst/>
          </a:prstGeom>
        </p:spPr>
      </p:pic>
      <p:pic>
        <p:nvPicPr>
          <p:cNvPr id="7" name="iz_k_f_Alye_parusa_-_Alye_parusa_(TheMP3.Info)">
            <a:hlinkClick r:id="" action="ppaction://media"/>
            <a:extLst>
              <a:ext uri="{FF2B5EF4-FFF2-40B4-BE49-F238E27FC236}">
                <a16:creationId xmlns:a16="http://schemas.microsoft.com/office/drawing/2014/main" id="{B13D0CA8-2602-48CE-FEC9-9B3F1FE16667}"/>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2905432" y="621418"/>
            <a:ext cx="609600" cy="609600"/>
          </a:xfrm>
          <a:prstGeom prst="rect">
            <a:avLst/>
          </a:prstGeom>
        </p:spPr>
      </p:pic>
      <p:sp>
        <p:nvSpPr>
          <p:cNvPr id="9" name="TextBox 8">
            <a:extLst>
              <a:ext uri="{FF2B5EF4-FFF2-40B4-BE49-F238E27FC236}">
                <a16:creationId xmlns:a16="http://schemas.microsoft.com/office/drawing/2014/main" id="{9FE6DE55-9249-FE30-9441-612158C12171}"/>
              </a:ext>
            </a:extLst>
          </p:cNvPr>
          <p:cNvSpPr txBox="1"/>
          <p:nvPr/>
        </p:nvSpPr>
        <p:spPr>
          <a:xfrm>
            <a:off x="4527755" y="4587451"/>
            <a:ext cx="7664245" cy="1477328"/>
          </a:xfrm>
          <a:prstGeom prst="rect">
            <a:avLst/>
          </a:prstGeom>
          <a:noFill/>
        </p:spPr>
        <p:txBody>
          <a:bodyPr wrap="square" rtlCol="0">
            <a:spAutoFit/>
          </a:bodyPr>
          <a:lstStyle/>
          <a:p>
            <a:pPr algn="l"/>
            <a:r>
              <a:rPr lang="ru-RU" b="1" dirty="0">
                <a:solidFill>
                  <a:schemeClr val="bg1"/>
                </a:solidFill>
                <a:latin typeface="Calibri" panose="020F0502020204030204" pitchFamily="34" charset="0"/>
              </a:rPr>
              <a:t>Ссылка для просмотра фильма.</a:t>
            </a:r>
          </a:p>
          <a:p>
            <a:pPr algn="l"/>
            <a:r>
              <a:rPr lang="en-US" b="1" dirty="0">
                <a:solidFill>
                  <a:schemeClr val="bg1"/>
                </a:solidFill>
                <a:latin typeface="Calibri" panose="020F0502020204030204" pitchFamily="34" charset="0"/>
              </a:rPr>
              <a:t>https://www.ivi.ru/watch/52893</a:t>
            </a:r>
            <a:endParaRPr lang="ru-RU" b="1" dirty="0">
              <a:solidFill>
                <a:schemeClr val="bg1"/>
              </a:solidFill>
              <a:latin typeface="Calibri" panose="020F0502020204030204" pitchFamily="34" charset="0"/>
            </a:endParaRPr>
          </a:p>
          <a:p>
            <a:pPr algn="l"/>
            <a:r>
              <a:rPr lang="ru-RU" b="0" i="0" u="none" strike="noStrike" dirty="0">
                <a:solidFill>
                  <a:schemeClr val="bg1"/>
                </a:solidFill>
                <a:effectLst/>
                <a:latin typeface="-apple-system"/>
                <a:hlinkClick r:id="rId10" tooltip="Алые паруса (фильм 1961) смотреть онлайн бесплатно...">
                  <a:extLst>
                    <a:ext uri="{A12FA001-AC4F-418D-AE19-62706E023703}">
                      <ahyp:hlinkClr xmlns:ahyp="http://schemas.microsoft.com/office/drawing/2018/hyperlinkcolor" val="tx"/>
                    </a:ext>
                  </a:extLst>
                </a:hlinkClick>
              </a:rPr>
              <a:t>Алые паруса (фильм 1961) смотреть онлайн бесплатно...</a:t>
            </a:r>
          </a:p>
          <a:p>
            <a:pPr algn="l"/>
            <a:r>
              <a:rPr lang="ru-RU" b="1" i="0" u="none" strike="noStrike" dirty="0">
                <a:solidFill>
                  <a:schemeClr val="bg1"/>
                </a:solidFill>
                <a:effectLst/>
                <a:latin typeface="-apple-system"/>
                <a:hlinkClick r:id="rId10" tooltip="Алые паруса (фильм 1961) смотреть онлайн бесплатно...">
                  <a:extLst>
                    <a:ext uri="{A12FA001-AC4F-418D-AE19-62706E023703}">
                      <ahyp:hlinkClr xmlns:ahyp="http://schemas.microsoft.com/office/drawing/2018/hyperlinkcolor" val="tx"/>
                    </a:ext>
                  </a:extLst>
                </a:hlinkClick>
              </a:rPr>
              <a:t>www.ivi.ru</a:t>
            </a:r>
            <a:r>
              <a:rPr lang="ru-RU" b="0" i="0" u="none" strike="noStrike" dirty="0">
                <a:solidFill>
                  <a:schemeClr val="bg1"/>
                </a:solidFill>
                <a:effectLst/>
                <a:latin typeface="-apple-system"/>
                <a:hlinkClick r:id="rId10" tooltip="Алые паруса (фильм 1961) смотреть онлайн бесплатно...">
                  <a:extLst>
                    <a:ext uri="{A12FA001-AC4F-418D-AE19-62706E023703}">
                      <ahyp:hlinkClr xmlns:ahyp="http://schemas.microsoft.com/office/drawing/2018/hyperlinkcolor" val="tx"/>
                    </a:ext>
                  </a:extLst>
                </a:hlinkClick>
              </a:rPr>
              <a:t> › </a:t>
            </a:r>
            <a:r>
              <a:rPr lang="ru-RU" b="0" i="0" u="none" strike="noStrike" dirty="0" err="1">
                <a:solidFill>
                  <a:schemeClr val="bg1"/>
                </a:solidFill>
                <a:effectLst/>
                <a:latin typeface="-apple-system"/>
                <a:hlinkClick r:id="rId10" tooltip="Алые паруса (фильм 1961) смотреть онлайн бесплатно...">
                  <a:extLst>
                    <a:ext uri="{A12FA001-AC4F-418D-AE19-62706E023703}">
                      <ahyp:hlinkClr xmlns:ahyp="http://schemas.microsoft.com/office/drawing/2018/hyperlinkcolor" val="tx"/>
                    </a:ext>
                  </a:extLst>
                </a:hlinkClick>
              </a:rPr>
              <a:t>watch</a:t>
            </a:r>
            <a:r>
              <a:rPr lang="ru-RU" b="0" i="0" u="none" strike="noStrike" dirty="0">
                <a:solidFill>
                  <a:schemeClr val="bg1"/>
                </a:solidFill>
                <a:effectLst/>
                <a:latin typeface="-apple-system"/>
                <a:hlinkClick r:id="rId10" tooltip="Алые паруса (фильм 1961) смотреть онлайн бесплатно...">
                  <a:extLst>
                    <a:ext uri="{A12FA001-AC4F-418D-AE19-62706E023703}">
                      <ahyp:hlinkClr xmlns:ahyp="http://schemas.microsoft.com/office/drawing/2018/hyperlinkcolor" val="tx"/>
                    </a:ext>
                  </a:extLst>
                </a:hlinkClick>
              </a:rPr>
              <a:t>/52893</a:t>
            </a:r>
          </a:p>
          <a:p>
            <a:r>
              <a:rPr lang="ru-RU" b="0" i="0" dirty="0">
                <a:solidFill>
                  <a:schemeClr val="bg1"/>
                </a:solidFill>
                <a:effectLst/>
                <a:latin typeface="-apple-system"/>
              </a:rPr>
              <a:t>Фильм Алые паруса (1961) можно посмотреть в онлайн-кинотеатре </a:t>
            </a:r>
            <a:r>
              <a:rPr lang="ru-RU" b="0" i="0" dirty="0" err="1">
                <a:solidFill>
                  <a:schemeClr val="bg1"/>
                </a:solidFill>
                <a:effectLst/>
                <a:latin typeface="-apple-system"/>
              </a:rPr>
              <a:t>Иви</a:t>
            </a:r>
            <a:r>
              <a:rPr lang="ru-RU" b="0" i="0" dirty="0">
                <a:solidFill>
                  <a:schemeClr val="bg1"/>
                </a:solidFill>
                <a:effectLst/>
                <a:latin typeface="-apple-system"/>
              </a:rPr>
              <a:t>!</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2731433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09"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1315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8"/>
                </p:tgtEl>
              </p:cMediaNode>
            </p:audio>
            <p:audio>
              <p:cMediaNode vol="100000">
                <p:cTn id="12"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0AC730-32AB-8C44-CA17-C1124E0A09F8}"/>
              </a:ext>
            </a:extLst>
          </p:cNvPr>
          <p:cNvSpPr txBox="1"/>
          <p:nvPr/>
        </p:nvSpPr>
        <p:spPr>
          <a:xfrm>
            <a:off x="2890684" y="103239"/>
            <a:ext cx="9176625" cy="3970318"/>
          </a:xfrm>
          <a:prstGeom prst="rect">
            <a:avLst/>
          </a:prstGeom>
          <a:noFill/>
        </p:spPr>
        <p:txBody>
          <a:bodyPr wrap="square" rtlCol="0">
            <a:spAutoFit/>
          </a:bodyPr>
          <a:lstStyle/>
          <a:p>
            <a:r>
              <a:rPr lang="ru-RU" i="0" dirty="0">
                <a:solidFill>
                  <a:schemeClr val="bg1"/>
                </a:solidFill>
                <a:effectLst/>
                <a:latin typeface="Calibri" panose="020F0502020204030204" pitchFamily="34" charset="0"/>
              </a:rPr>
              <a:t>Александр Степанович Гриневский( Грин) – русский писатель советского периода родился в городе Слободском Вятской губернии Российской империи. </a:t>
            </a:r>
            <a:r>
              <a:rPr lang="ru-RU" b="0" i="0" dirty="0">
                <a:solidFill>
                  <a:schemeClr val="bg1"/>
                </a:solidFill>
                <a:effectLst/>
                <a:latin typeface="Calibri" panose="020F0502020204030204" pitchFamily="34" charset="0"/>
              </a:rPr>
              <a:t>Начальное образование Грин получил дома. Уже в пять лет он сам прочитал «Путешествие Гулливера в страну лилипутов» Джонатана Свифта и увлекся книгами о дальних странах, приключениях, пиратах и индейцах. В 1889 году Грин поступил в Вятское земское реальное училище. Так называли учебные заведения, в которых в основном изучали естествознание и математику. Позднее он вспоминал: </a:t>
            </a:r>
            <a:r>
              <a:rPr lang="ru-RU" b="0" i="1" dirty="0">
                <a:solidFill>
                  <a:schemeClr val="bg1"/>
                </a:solidFill>
                <a:effectLst/>
                <a:latin typeface="Calibri" panose="020F0502020204030204" pitchFamily="34" charset="0"/>
              </a:rPr>
              <a:t>«По истории, Закону Божию и географии у меня были отметки 5, 5, 5, но: математика, немецкий и французский языки пали жертвами моего увлечения чтением похождений капитана Гаттераса и Благородного Сердца»</a:t>
            </a:r>
            <a:r>
              <a:rPr lang="ru-RU" b="0" i="0" dirty="0">
                <a:solidFill>
                  <a:schemeClr val="bg1"/>
                </a:solidFill>
                <a:effectLst/>
                <a:latin typeface="Calibri" panose="020F0502020204030204" pitchFamily="34" charset="0"/>
              </a:rPr>
              <a:t>. Товарищи по училищу называли фамилию будущего писателя – Грин ( сокращенно от фамилии Гриневский). Во втором классе он написал стихотворение, в котором высмеял учителей, за что его </a:t>
            </a:r>
            <a:r>
              <a:rPr lang="ru-RU" dirty="0">
                <a:solidFill>
                  <a:schemeClr val="bg1"/>
                </a:solidFill>
                <a:latin typeface="Calibri" panose="020F0502020204030204" pitchFamily="34" charset="0"/>
              </a:rPr>
              <a:t>едва не</a:t>
            </a:r>
            <a:r>
              <a:rPr lang="ru-RU" b="0" i="0" dirty="0">
                <a:solidFill>
                  <a:schemeClr val="bg1"/>
                </a:solidFill>
                <a:effectLst/>
                <a:latin typeface="Calibri" panose="020F0502020204030204" pitchFamily="34" charset="0"/>
              </a:rPr>
              <a:t> исключили из училища. Когда Грину было 13 лет, от туберкулеза умерла его мать. </a:t>
            </a:r>
            <a:r>
              <a:rPr lang="ru-RU" dirty="0">
                <a:solidFill>
                  <a:schemeClr val="bg1"/>
                </a:solidFill>
                <a:latin typeface="Calibri" panose="020F0502020204030204" pitchFamily="34" charset="0"/>
              </a:rPr>
              <a:t>О</a:t>
            </a:r>
            <a:r>
              <a:rPr lang="ru-RU" b="0" i="0" dirty="0">
                <a:solidFill>
                  <a:schemeClr val="bg1"/>
                </a:solidFill>
                <a:effectLst/>
                <a:latin typeface="Calibri" panose="020F0502020204030204" pitchFamily="34" charset="0"/>
              </a:rPr>
              <a:t>тец женился второй раз и отношения с мачехой у Александра не сложились. Он стал </a:t>
            </a:r>
            <a:r>
              <a:rPr lang="ru-RU" dirty="0">
                <a:solidFill>
                  <a:schemeClr val="bg1"/>
                </a:solidFill>
                <a:latin typeface="Calibri" panose="020F0502020204030204" pitchFamily="34" charset="0"/>
              </a:rPr>
              <a:t> жить </a:t>
            </a:r>
            <a:r>
              <a:rPr lang="ru-RU" b="0" i="0" dirty="0">
                <a:solidFill>
                  <a:schemeClr val="bg1"/>
                </a:solidFill>
                <a:effectLst/>
                <a:latin typeface="Calibri" panose="020F0502020204030204" pitchFamily="34" charset="0"/>
              </a:rPr>
              <a:t>отдельно. Будущий писатель подрабатывал: переписывал роли для театральной </a:t>
            </a:r>
          </a:p>
        </p:txBody>
      </p:sp>
      <p:pic>
        <p:nvPicPr>
          <p:cNvPr id="4" name="Рисунок 3">
            <a:extLst>
              <a:ext uri="{FF2B5EF4-FFF2-40B4-BE49-F238E27FC236}">
                <a16:creationId xmlns:a16="http://schemas.microsoft.com/office/drawing/2014/main" id="{2AB9BF21-0E0A-A3C0-FB73-842BFB810B9B}"/>
              </a:ext>
            </a:extLst>
          </p:cNvPr>
          <p:cNvPicPr>
            <a:picLocks noChangeAspect="1"/>
          </p:cNvPicPr>
          <p:nvPr/>
        </p:nvPicPr>
        <p:blipFill>
          <a:blip r:embed="rId3"/>
          <a:stretch>
            <a:fillRect/>
          </a:stretch>
        </p:blipFill>
        <p:spPr>
          <a:xfrm>
            <a:off x="432263" y="235526"/>
            <a:ext cx="2317390" cy="31393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5B2C6BE1-6B35-A446-AF90-5F00F314ADEC}"/>
              </a:ext>
            </a:extLst>
          </p:cNvPr>
          <p:cNvSpPr txBox="1"/>
          <p:nvPr/>
        </p:nvSpPr>
        <p:spPr>
          <a:xfrm>
            <a:off x="221226" y="3429000"/>
            <a:ext cx="2528427" cy="523220"/>
          </a:xfrm>
          <a:prstGeom prst="rect">
            <a:avLst/>
          </a:prstGeom>
          <a:noFill/>
        </p:spPr>
        <p:txBody>
          <a:bodyPr wrap="square" rtlCol="0">
            <a:spAutoFit/>
          </a:bodyPr>
          <a:lstStyle/>
          <a:p>
            <a:r>
              <a:rPr lang="ru-RU" sz="1400" b="1" dirty="0">
                <a:solidFill>
                  <a:schemeClr val="bg1"/>
                </a:solidFill>
              </a:rPr>
              <a:t>  Грин Александр Степанович</a:t>
            </a:r>
          </a:p>
          <a:p>
            <a:r>
              <a:rPr lang="ru-RU" sz="1400" b="1" dirty="0">
                <a:solidFill>
                  <a:schemeClr val="bg1"/>
                </a:solidFill>
              </a:rPr>
              <a:t>               1880 - 1932  </a:t>
            </a:r>
          </a:p>
        </p:txBody>
      </p:sp>
      <p:sp>
        <p:nvSpPr>
          <p:cNvPr id="2" name="TextBox 1">
            <a:extLst>
              <a:ext uri="{FF2B5EF4-FFF2-40B4-BE49-F238E27FC236}">
                <a16:creationId xmlns:a16="http://schemas.microsoft.com/office/drawing/2014/main" id="{D4CC3192-682E-4005-9FA8-968EEB39F47E}"/>
              </a:ext>
            </a:extLst>
          </p:cNvPr>
          <p:cNvSpPr txBox="1"/>
          <p:nvPr/>
        </p:nvSpPr>
        <p:spPr>
          <a:xfrm>
            <a:off x="221225" y="3952221"/>
            <a:ext cx="11846083" cy="2862322"/>
          </a:xfrm>
          <a:prstGeom prst="rect">
            <a:avLst/>
          </a:prstGeom>
          <a:noFill/>
        </p:spPr>
        <p:txBody>
          <a:bodyPr wrap="square" rtlCol="0">
            <a:spAutoFit/>
          </a:bodyPr>
          <a:lstStyle/>
          <a:p>
            <a:r>
              <a:rPr lang="ru-RU" b="0" i="0" dirty="0">
                <a:solidFill>
                  <a:schemeClr val="bg1"/>
                </a:solidFill>
                <a:effectLst/>
                <a:latin typeface="Calibri" panose="020F0502020204030204" pitchFamily="34" charset="0"/>
              </a:rPr>
              <a:t>труппы и переплетал книги. А еще —он писал стихи об одиночестве и отправлял в столичные журналы, однако их не печатали. В 16 лет Грин закончил училище и уехал в Одессу, чтобы стать моряком. </a:t>
            </a:r>
            <a:r>
              <a:rPr lang="ru-RU" b="0" i="1" dirty="0">
                <a:solidFill>
                  <a:schemeClr val="bg1"/>
                </a:solidFill>
                <a:effectLst/>
                <a:latin typeface="Calibri" panose="020F0502020204030204" pitchFamily="34" charset="0"/>
              </a:rPr>
              <a:t>«Я не сомневался, что поступлю платным матросом. Я казался себе сильным, широкоплечим, молодцеватым парнем, тогда как был слабогруд, узок в плечах и сутул — но страшно вспыльчив и нетерпелив»</a:t>
            </a:r>
            <a:r>
              <a:rPr lang="ru-RU" b="0" i="0" dirty="0">
                <a:solidFill>
                  <a:schemeClr val="bg1"/>
                </a:solidFill>
                <a:effectLst/>
                <a:latin typeface="Calibri" panose="020F0502020204030204" pitchFamily="34" charset="0"/>
              </a:rPr>
              <a:t>. Ему отказывали в работе, а он бродил по порту до тех пор пока старший помощник парохода «Платон»  все-таки согласился взять его учеником. Грин стоял на вахте, убирал в трюме, мыл палубу, вручную передвигал корабль канатами. </a:t>
            </a:r>
            <a:r>
              <a:rPr lang="ru-RU" dirty="0">
                <a:solidFill>
                  <a:schemeClr val="bg1"/>
                </a:solidFill>
                <a:latin typeface="Calibri" panose="020F0502020204030204" pitchFamily="34" charset="0"/>
              </a:rPr>
              <a:t>М</a:t>
            </a:r>
            <a:r>
              <a:rPr lang="ru-RU" b="0" i="0" dirty="0">
                <a:solidFill>
                  <a:schemeClr val="bg1"/>
                </a:solidFill>
                <a:effectLst/>
                <a:latin typeface="Calibri" panose="020F0502020204030204" pitchFamily="34" charset="0"/>
              </a:rPr>
              <a:t>атросский труд был тяжел, но будущему писателю нравилась атмосфера на корабле. </a:t>
            </a:r>
            <a:r>
              <a:rPr lang="ru-RU" dirty="0">
                <a:solidFill>
                  <a:schemeClr val="bg1"/>
                </a:solidFill>
                <a:latin typeface="Calibri" panose="020F0502020204030204" pitchFamily="34" charset="0"/>
              </a:rPr>
              <a:t>Через год его </a:t>
            </a:r>
            <a:r>
              <a:rPr lang="ru-RU" b="0" i="0" dirty="0">
                <a:solidFill>
                  <a:schemeClr val="bg1"/>
                </a:solidFill>
                <a:effectLst/>
                <a:latin typeface="Calibri" panose="020F0502020204030204" pitchFamily="34" charset="0"/>
              </a:rPr>
              <a:t>взяли матросом на пароход «Цесаревич». Он отправился в Александрию. По возвращению </a:t>
            </a:r>
            <a:r>
              <a:rPr lang="ru-RU" dirty="0">
                <a:solidFill>
                  <a:schemeClr val="bg1"/>
                </a:solidFill>
                <a:latin typeface="Calibri" panose="020F0502020204030204" pitchFamily="34" charset="0"/>
              </a:rPr>
              <a:t>он</a:t>
            </a:r>
            <a:r>
              <a:rPr lang="ru-RU" b="0" i="0" dirty="0">
                <a:solidFill>
                  <a:schemeClr val="bg1"/>
                </a:solidFill>
                <a:effectLst/>
                <a:latin typeface="Calibri" panose="020F0502020204030204" pitchFamily="34" charset="0"/>
              </a:rPr>
              <a:t> </a:t>
            </a:r>
            <a:r>
              <a:rPr lang="ru-RU" dirty="0">
                <a:solidFill>
                  <a:schemeClr val="bg1"/>
                </a:solidFill>
                <a:latin typeface="Calibri" panose="020F0502020204030204" pitchFamily="34" charset="0"/>
              </a:rPr>
              <a:t>у</a:t>
            </a:r>
            <a:r>
              <a:rPr lang="ru-RU" b="0" i="0" dirty="0">
                <a:solidFill>
                  <a:schemeClr val="bg1"/>
                </a:solidFill>
                <a:effectLst/>
                <a:latin typeface="Calibri" panose="020F0502020204030204" pitchFamily="34" charset="0"/>
              </a:rPr>
              <a:t>ехал в Баку. Зарабатывал на жизнь тяжелым рыбацким трудом. Увлекся революционными идеями и пропагандировал их среди рабочих и солдат в разных городах России под партийным именем Долговязый. В 1905 был арестован и приговорен к 10- летней ссылке в Сибирь, но помилован.</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1905922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158A732-51E8-22B4-2F26-2D455986C68D}"/>
              </a:ext>
            </a:extLst>
          </p:cNvPr>
          <p:cNvSpPr txBox="1"/>
          <p:nvPr/>
        </p:nvSpPr>
        <p:spPr>
          <a:xfrm>
            <a:off x="2189018" y="193964"/>
            <a:ext cx="7813963" cy="400110"/>
          </a:xfrm>
          <a:prstGeom prst="rect">
            <a:avLst/>
          </a:prstGeom>
          <a:noFill/>
        </p:spPr>
        <p:txBody>
          <a:bodyPr wrap="square" rtlCol="0">
            <a:spAutoFit/>
          </a:bodyPr>
          <a:lstStyle/>
          <a:p>
            <a:r>
              <a:rPr lang="ru-RU" sz="2000" dirty="0">
                <a:solidFill>
                  <a:schemeClr val="bg1"/>
                </a:solidFill>
                <a:latin typeface="Calibri" panose="020F0502020204030204" pitchFamily="34" charset="0"/>
              </a:rPr>
              <a:t>              </a:t>
            </a:r>
            <a:endParaRPr lang="ru-RU" sz="2000" b="1"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8EF46E76-D887-F7A7-AA2B-050E24C6E5BC}"/>
              </a:ext>
            </a:extLst>
          </p:cNvPr>
          <p:cNvSpPr txBox="1"/>
          <p:nvPr/>
        </p:nvSpPr>
        <p:spPr>
          <a:xfrm>
            <a:off x="3156155" y="257532"/>
            <a:ext cx="8828027" cy="3693319"/>
          </a:xfrm>
          <a:prstGeom prst="rect">
            <a:avLst/>
          </a:prstGeom>
          <a:noFill/>
        </p:spPr>
        <p:txBody>
          <a:bodyPr wrap="square" rtlCol="0">
            <a:spAutoFit/>
          </a:bodyPr>
          <a:lstStyle/>
          <a:p>
            <a:pPr algn="l"/>
            <a:r>
              <a:rPr lang="ru-RU" b="0" i="0" dirty="0">
                <a:solidFill>
                  <a:schemeClr val="bg1"/>
                </a:solidFill>
                <a:effectLst/>
                <a:latin typeface="Calibri" panose="020F0502020204030204" pitchFamily="34" charset="0"/>
              </a:rPr>
              <a:t>Император </a:t>
            </a:r>
            <a:r>
              <a:rPr lang="ru-RU" dirty="0">
                <a:solidFill>
                  <a:schemeClr val="bg1"/>
                </a:solidFill>
                <a:latin typeface="Calibri" panose="020F0502020204030204" pitchFamily="34" charset="0"/>
              </a:rPr>
              <a:t>Николай </a:t>
            </a:r>
            <a:r>
              <a:rPr lang="ru-RU" b="0" i="0" u="none" strike="noStrike" dirty="0">
                <a:solidFill>
                  <a:schemeClr val="bg1"/>
                </a:solidFill>
                <a:effectLst/>
                <a:latin typeface="Calibri" panose="020F0502020204030204" pitchFamily="34" charset="0"/>
                <a:hlinkClick r:id="rId3">
                  <a:extLst>
                    <a:ext uri="{A12FA001-AC4F-418D-AE19-62706E023703}">
                      <ahyp:hlinkClr xmlns:ahyp="http://schemas.microsoft.com/office/drawing/2018/hyperlinkcolor" val="tx"/>
                    </a:ext>
                  </a:extLst>
                </a:hlinkClick>
              </a:rPr>
              <a:t>II﻿</a:t>
            </a:r>
            <a:r>
              <a:rPr lang="ru-RU" u="none" strike="noStrike" dirty="0">
                <a:solidFill>
                  <a:schemeClr val="bg1"/>
                </a:solidFill>
                <a:latin typeface="Calibri" panose="020F0502020204030204" pitchFamily="34" charset="0"/>
              </a:rPr>
              <a:t> </a:t>
            </a:r>
            <a:r>
              <a:rPr lang="ru-RU" b="0" i="0" dirty="0">
                <a:solidFill>
                  <a:schemeClr val="bg1"/>
                </a:solidFill>
                <a:effectLst/>
                <a:latin typeface="Calibri" panose="020F0502020204030204" pitchFamily="34" charset="0"/>
              </a:rPr>
              <a:t>объявил амнистию политическим заключенным. Грина освободили, но запретили ему жить в столицах. </a:t>
            </a:r>
            <a:r>
              <a:rPr lang="ru-RU" dirty="0">
                <a:solidFill>
                  <a:schemeClr val="bg1"/>
                </a:solidFill>
                <a:latin typeface="Calibri" panose="020F0502020204030204" pitchFamily="34" charset="0"/>
              </a:rPr>
              <a:t>Он</a:t>
            </a:r>
            <a:r>
              <a:rPr lang="ru-RU" b="0" i="0" dirty="0">
                <a:solidFill>
                  <a:schemeClr val="bg1"/>
                </a:solidFill>
                <a:effectLst/>
                <a:latin typeface="Calibri" panose="020F0502020204030204" pitchFamily="34" charset="0"/>
              </a:rPr>
              <a:t> же под чужим паспортом приехал в Петербург. Александру Грину было 26 лет, когда его рассказ «Случай» был опубликован  в вечернем выпуске газеты «Биржевые ведомости» под именем А.С. Грин. А через год вышел его первый сборник рассказов «Шапка-невидимка» — о чувствах людей, которых судьба «забросила в революцию». Грин впервые в жизни начал хорошо зарабатывать. Он сблизился с писателями издательства «Знание», которое возглавлял Максим Горький.</a:t>
            </a:r>
            <a:r>
              <a:rPr lang="ru-RU" b="0" i="0" u="none" strike="noStrike" dirty="0">
                <a:solidFill>
                  <a:schemeClr val="bg1"/>
                </a:solidFill>
                <a:effectLst/>
                <a:latin typeface="Calibri" panose="020F0502020204030204" pitchFamily="34" charset="0"/>
                <a:hlinkClick r:id="rId4">
                  <a:extLst>
                    <a:ext uri="{A12FA001-AC4F-418D-AE19-62706E023703}">
                      <ahyp:hlinkClr xmlns:ahyp="http://schemas.microsoft.com/office/drawing/2018/hyperlinkcolor" val="tx"/>
                    </a:ext>
                  </a:extLst>
                </a:hlinkClick>
              </a:rPr>
              <a:t>﻿</a:t>
            </a:r>
            <a:r>
              <a:rPr lang="ru-RU" b="0" i="0" u="none" strike="noStrike" dirty="0">
                <a:solidFill>
                  <a:schemeClr val="bg1"/>
                </a:solidFill>
                <a:effectLst/>
                <a:latin typeface="Calibri" panose="020F0502020204030204" pitchFamily="34" charset="0"/>
              </a:rPr>
              <a:t> В это же время</a:t>
            </a:r>
            <a:r>
              <a:rPr lang="ru-RU" b="0" i="0" dirty="0">
                <a:solidFill>
                  <a:schemeClr val="bg1"/>
                </a:solidFill>
                <a:effectLst/>
                <a:latin typeface="Calibri" panose="020F0502020204030204" pitchFamily="34" charset="0"/>
              </a:rPr>
              <a:t> полиция обнаружила, что писатель Грин в Петербург прибыл под чужим именем, был арестован и выслан в Архангельскую губернию. </a:t>
            </a:r>
            <a:r>
              <a:rPr lang="ru-RU" dirty="0">
                <a:solidFill>
                  <a:schemeClr val="bg1"/>
                </a:solidFill>
                <a:latin typeface="Calibri" panose="020F0502020204030204" pitchFamily="34" charset="0"/>
              </a:rPr>
              <a:t>Невеста Александра Грина- </a:t>
            </a:r>
            <a:r>
              <a:rPr lang="ru-RU" b="0" i="0" dirty="0">
                <a:solidFill>
                  <a:schemeClr val="bg1"/>
                </a:solidFill>
                <a:effectLst/>
                <a:latin typeface="Calibri" panose="020F0502020204030204" pitchFamily="34" charset="0"/>
              </a:rPr>
              <a:t>Вера Абрамова добилась того, чтобы им разрешили обвенчаться, а затем поехала вместе с мужем в Пинегу. В 32 года Грин вернулся в Петербург и начал много писать. В основном рассказы о вымышленных дальних краях и героях с необычными именами. </a:t>
            </a:r>
            <a:r>
              <a:rPr lang="ru-RU" b="0" i="1" dirty="0">
                <a:solidFill>
                  <a:schemeClr val="bg1"/>
                </a:solidFill>
                <a:effectLst/>
                <a:latin typeface="Calibri" panose="020F0502020204030204" pitchFamily="34" charset="0"/>
              </a:rPr>
              <a:t>«Сочинительство всегда было внешней моей</a:t>
            </a:r>
            <a:endParaRPr lang="ru-RU" dirty="0">
              <a:solidFill>
                <a:schemeClr val="bg1"/>
              </a:solidFill>
              <a:latin typeface="Calibri" panose="020F0502020204030204" pitchFamily="34" charset="0"/>
            </a:endParaRPr>
          </a:p>
        </p:txBody>
      </p:sp>
      <p:pic>
        <p:nvPicPr>
          <p:cNvPr id="1026" name="Picture 2" descr="Андрей Харшак. Фронтиспис к главе «Боевые приготовления». Из серии иллюстраций к феерии Александра Грина «Алые паруса». 1979. Феодосийский литературно-мемориальный музей А.С. Грина, Феодосия, Республика Крым">
            <a:extLst>
              <a:ext uri="{FF2B5EF4-FFF2-40B4-BE49-F238E27FC236}">
                <a16:creationId xmlns:a16="http://schemas.microsoft.com/office/drawing/2014/main" id="{26184F8E-F612-0E43-0D6C-DD41371BBA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17" y="257533"/>
            <a:ext cx="2705210" cy="33815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71EFCA7-F715-9BF3-41D5-8D82B06ACE13}"/>
              </a:ext>
            </a:extLst>
          </p:cNvPr>
          <p:cNvSpPr txBox="1"/>
          <p:nvPr/>
        </p:nvSpPr>
        <p:spPr>
          <a:xfrm>
            <a:off x="207817" y="3950852"/>
            <a:ext cx="11984183" cy="2862322"/>
          </a:xfrm>
          <a:prstGeom prst="rect">
            <a:avLst/>
          </a:prstGeom>
          <a:noFill/>
        </p:spPr>
        <p:txBody>
          <a:bodyPr wrap="square" rtlCol="0">
            <a:spAutoFit/>
          </a:bodyPr>
          <a:lstStyle/>
          <a:p>
            <a:r>
              <a:rPr lang="ru-RU" b="0" i="1" dirty="0">
                <a:solidFill>
                  <a:schemeClr val="bg1"/>
                </a:solidFill>
                <a:effectLst/>
                <a:latin typeface="Calibri" panose="020F0502020204030204" pitchFamily="34" charset="0"/>
              </a:rPr>
              <a:t>профессией, а настоящей, внутренней жизнью являлся мир постепенно раскрываемой тайны воображения»</a:t>
            </a:r>
            <a:r>
              <a:rPr lang="ru-RU" b="0" i="0" dirty="0">
                <a:solidFill>
                  <a:schemeClr val="bg1"/>
                </a:solidFill>
                <a:effectLst/>
                <a:latin typeface="Calibri" panose="020F0502020204030204" pitchFamily="34" charset="0"/>
              </a:rPr>
              <a:t>. В его творчестве  действия происходили в выдуманной стране, которую один из друзей писателя назвал «</a:t>
            </a:r>
            <a:r>
              <a:rPr lang="ru-RU" b="0" i="0" dirty="0" err="1">
                <a:solidFill>
                  <a:schemeClr val="bg1"/>
                </a:solidFill>
                <a:effectLst/>
                <a:latin typeface="Calibri" panose="020F0502020204030204" pitchFamily="34" charset="0"/>
              </a:rPr>
              <a:t>Гринландия</a:t>
            </a:r>
            <a:r>
              <a:rPr lang="ru-RU" b="0" i="0" dirty="0">
                <a:solidFill>
                  <a:schemeClr val="bg1"/>
                </a:solidFill>
                <a:effectLst/>
                <a:latin typeface="Calibri" panose="020F0502020204030204" pitchFamily="34" charset="0"/>
              </a:rPr>
              <a:t>». </a:t>
            </a:r>
            <a:r>
              <a:rPr lang="ru-RU" dirty="0" err="1">
                <a:solidFill>
                  <a:schemeClr val="bg1"/>
                </a:solidFill>
                <a:latin typeface="Calibri" panose="020F0502020204030204" pitchFamily="34" charset="0"/>
              </a:rPr>
              <a:t>Гринландия</a:t>
            </a:r>
            <a:r>
              <a:rPr lang="ru-RU" dirty="0">
                <a:solidFill>
                  <a:schemeClr val="bg1"/>
                </a:solidFill>
                <a:latin typeface="Calibri" panose="020F0502020204030204" pitchFamily="34" charset="0"/>
              </a:rPr>
              <a:t> выглядела страной вполне реальной и </a:t>
            </a:r>
            <a:r>
              <a:rPr lang="ru-RU" b="0" i="0" dirty="0">
                <a:solidFill>
                  <a:schemeClr val="bg1"/>
                </a:solidFill>
                <a:effectLst/>
                <a:latin typeface="Calibri" panose="020F0502020204030204" pitchFamily="34" charset="0"/>
              </a:rPr>
              <a:t>герои напоминали людей рубежа XIX–XX веков. Они использовали телефоны и автомобили, читали газеты и ходили на художественные выставки, а также говорили об общественных проблемах того времени. Творчество п</a:t>
            </a:r>
            <a:r>
              <a:rPr lang="ru-RU" dirty="0">
                <a:solidFill>
                  <a:schemeClr val="bg1"/>
                </a:solidFill>
                <a:latin typeface="Calibri" panose="020F0502020204030204" pitchFamily="34" charset="0"/>
              </a:rPr>
              <a:t>исателя Александра</a:t>
            </a:r>
            <a:r>
              <a:rPr lang="ru-RU" b="0" i="0" dirty="0">
                <a:solidFill>
                  <a:schemeClr val="bg1"/>
                </a:solidFill>
                <a:effectLst/>
                <a:latin typeface="Calibri" panose="020F0502020204030204" pitchFamily="34" charset="0"/>
              </a:rPr>
              <a:t> Грина обретало популярность и жизнь писателя вроде бы наладилась. Однако судьба его решила снова повернуть в другую сторону. От него ушла жена, сам он был призван в армию и отправлен на фронт. Заболел тифом и едва выжил. А. М. Горький протянул руку помощи – помог с жильем и  работой в редакции. В это время писатель начал работу на «Алыми парусами»</a:t>
            </a:r>
            <a:r>
              <a:rPr lang="ru-RU" sz="1800" b="0" i="0" dirty="0">
                <a:solidFill>
                  <a:schemeClr val="bg1"/>
                </a:solidFill>
                <a:effectLst/>
                <a:latin typeface="Calibri" panose="020F0502020204030204" pitchFamily="34" charset="0"/>
              </a:rPr>
              <a:t> о капитане Грее и Ассоль. Александр Грин назвал повесть феерией, сказочной пьесой: несмотря на непрезентабельную реальность, его герои, подобно режиссерам, превращают воображаемое в действительность.</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3663613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C603767-1DC0-1B66-522D-CE99CCD05D90}"/>
              </a:ext>
            </a:extLst>
          </p:cNvPr>
          <p:cNvSpPr txBox="1"/>
          <p:nvPr/>
        </p:nvSpPr>
        <p:spPr>
          <a:xfrm>
            <a:off x="323850" y="152401"/>
            <a:ext cx="11757315" cy="6370975"/>
          </a:xfrm>
          <a:prstGeom prst="rect">
            <a:avLst/>
          </a:prstGeom>
          <a:noFill/>
        </p:spPr>
        <p:txBody>
          <a:bodyPr wrap="square" rtlCol="0">
            <a:spAutoFit/>
          </a:bodyPr>
          <a:lstStyle/>
          <a:p>
            <a:pPr algn="l"/>
            <a:r>
              <a:rPr lang="ru-RU" sz="2400" i="1" dirty="0">
                <a:solidFill>
                  <a:schemeClr val="bg1"/>
                </a:solidFill>
                <a:latin typeface="Calibri" panose="020F0502020204030204" pitchFamily="34" charset="0"/>
              </a:rPr>
              <a:t>Трудности</a:t>
            </a:r>
            <a:r>
              <a:rPr lang="ru-RU" sz="2400" b="0" i="1" dirty="0">
                <a:solidFill>
                  <a:schemeClr val="bg1"/>
                </a:solidFill>
                <a:effectLst/>
                <a:latin typeface="Calibri" panose="020F0502020204030204" pitchFamily="34" charset="0"/>
              </a:rPr>
              <a:t> </a:t>
            </a:r>
            <a:r>
              <a:rPr lang="ru-RU" sz="2400" i="1" dirty="0">
                <a:solidFill>
                  <a:schemeClr val="bg1"/>
                </a:solidFill>
                <a:latin typeface="Calibri" panose="020F0502020204030204" pitchFamily="34" charset="0"/>
              </a:rPr>
              <a:t>и</a:t>
            </a:r>
            <a:r>
              <a:rPr lang="ru-RU" sz="2400" b="0" i="1" dirty="0">
                <a:solidFill>
                  <a:schemeClr val="bg1"/>
                </a:solidFill>
                <a:effectLst/>
                <a:latin typeface="Calibri" panose="020F0502020204030204" pitchFamily="34" charset="0"/>
              </a:rPr>
              <a:t>спытаний и печальных приключений  в жизни писателя Грина преобразовалась в литературные произведения, где исполнение мечты становится вознаграждении со стороны судьбы. Прототипом Ассоль стала Нина Миронова, с которой Грин познакомился еще в начале 1918 года. Она была вдовой и работала машинисткой в газете «Петроградское эхо». Вновь они встретились в январе 1921 года, а через два месяца поженились и сняли комнату на Пантелеймоновской. В 1922 году Грин закончил «Алые паруса» и в эпиграфе написал: «Нине Николаевне Грин подносит и посвящает. Автор». В 1923 году феерию опубликовали. Позднее русский писатель Константин Паустовский напишет: «Если бы Грин умер, оставив нам только одну свою поэму в прозе «Алые паруса», то и этого было бы довольно, чтобы поставить его в ряды замечательных писателей, тревожащих человеческое сердце призывом к совершенству». А в книге </a:t>
            </a:r>
            <a:r>
              <a:rPr lang="ru-RU" sz="2400" i="1" dirty="0">
                <a:solidFill>
                  <a:schemeClr val="bg1"/>
                </a:solidFill>
                <a:latin typeface="Calibri" panose="020F0502020204030204" pitchFamily="34" charset="0"/>
              </a:rPr>
              <a:t>«Воспоминания об Александре Грине» Всеволод Рождественский писал, что «</a:t>
            </a:r>
            <a:r>
              <a:rPr lang="ru-RU" sz="2400" b="0" i="1" dirty="0">
                <a:solidFill>
                  <a:schemeClr val="bg1"/>
                </a:solidFill>
                <a:effectLst/>
                <a:latin typeface="Calibri" panose="020F0502020204030204" pitchFamily="34" charset="0"/>
              </a:rPr>
              <a:t>Трудно было представить, что такой светлый, согретый любовью к людям цветок мог родиться здесь, в сумрачном, холодном и полуголодном Петрограде, в зимних сумерках сурового 1920 года; и что выращен он человеком внешне угрюмым, неприветливым и как бы замкнутым в особом мире, куда ему не хотелось никого впускать.»</a:t>
            </a:r>
          </a:p>
        </p:txBody>
      </p:sp>
    </p:spTree>
    <p:extLst>
      <p:ext uri="{BB962C8B-B14F-4D97-AF65-F5344CB8AC3E}">
        <p14:creationId xmlns:p14="http://schemas.microsoft.com/office/powerpoint/2010/main" val="2857521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F8BF3A9-5A4C-6502-5101-B76BE3610943}"/>
              </a:ext>
            </a:extLst>
          </p:cNvPr>
          <p:cNvSpPr txBox="1"/>
          <p:nvPr/>
        </p:nvSpPr>
        <p:spPr>
          <a:xfrm>
            <a:off x="206477" y="103240"/>
            <a:ext cx="2787446" cy="461665"/>
          </a:xfrm>
          <a:prstGeom prst="rect">
            <a:avLst/>
          </a:prstGeom>
          <a:noFill/>
        </p:spPr>
        <p:txBody>
          <a:bodyPr wrap="square" rtlCol="0">
            <a:spAutoFit/>
          </a:bodyPr>
          <a:lstStyle/>
          <a:p>
            <a:r>
              <a:rPr lang="ru-RU" sz="2400" b="1" i="0" dirty="0">
                <a:solidFill>
                  <a:schemeClr val="bg1"/>
                </a:solidFill>
                <a:effectLst/>
                <a:latin typeface="Calibri" panose="020F0502020204030204" pitchFamily="34" charset="0"/>
              </a:rPr>
              <a:t>   </a:t>
            </a:r>
            <a:r>
              <a:rPr lang="ru-RU" sz="2000" b="1" i="0" dirty="0">
                <a:solidFill>
                  <a:schemeClr val="bg1"/>
                </a:solidFill>
                <a:effectLst/>
                <a:latin typeface="Calibri" panose="020F0502020204030204" pitchFamily="34" charset="0"/>
              </a:rPr>
              <a:t>Здесь делают кино</a:t>
            </a:r>
          </a:p>
        </p:txBody>
      </p:sp>
      <p:sp>
        <p:nvSpPr>
          <p:cNvPr id="6" name="TextBox 5">
            <a:extLst>
              <a:ext uri="{FF2B5EF4-FFF2-40B4-BE49-F238E27FC236}">
                <a16:creationId xmlns:a16="http://schemas.microsoft.com/office/drawing/2014/main" id="{61571DC7-55D4-AA7A-2C75-111ED743A951}"/>
              </a:ext>
            </a:extLst>
          </p:cNvPr>
          <p:cNvSpPr txBox="1"/>
          <p:nvPr/>
        </p:nvSpPr>
        <p:spPr>
          <a:xfrm>
            <a:off x="2993922" y="103240"/>
            <a:ext cx="8991601" cy="2862322"/>
          </a:xfrm>
          <a:prstGeom prst="rect">
            <a:avLst/>
          </a:prstGeom>
          <a:noFill/>
        </p:spPr>
        <p:txBody>
          <a:bodyPr wrap="square" rtlCol="0">
            <a:spAutoFit/>
          </a:bodyPr>
          <a:lstStyle/>
          <a:p>
            <a:pPr algn="l" fontAlgn="ctr"/>
            <a:r>
              <a:rPr lang="ru-RU" b="0" i="0" dirty="0">
                <a:solidFill>
                  <a:schemeClr val="bg1"/>
                </a:solidFill>
                <a:effectLst/>
                <a:latin typeface="Calibri" panose="020F0502020204030204" pitchFamily="34" charset="0"/>
              </a:rPr>
              <a:t>«Мосфильм» — это крупнейшая советская и российская киностудия, одна из старейших в России и в Европе. Она основана в 1924 году и  выпускает большую часть российского кино и сериалов. Студия производит тысячи фильмов, многие из которых стали классикой.  «Мосфильм» объединил исторические павильоны, музей и современные технологии. За годы существования студии </a:t>
            </a:r>
            <a:r>
              <a:rPr lang="ru-RU" dirty="0">
                <a:solidFill>
                  <a:schemeClr val="bg1"/>
                </a:solidFill>
                <a:latin typeface="Calibri" panose="020F0502020204030204" pitchFamily="34" charset="0"/>
              </a:rPr>
              <a:t>в</a:t>
            </a:r>
            <a:r>
              <a:rPr lang="ru-RU" b="0" i="0" dirty="0">
                <a:solidFill>
                  <a:schemeClr val="bg1"/>
                </a:solidFill>
                <a:effectLst/>
                <a:latin typeface="Calibri" panose="020F0502020204030204" pitchFamily="34" charset="0"/>
              </a:rPr>
              <a:t>ыпущено более 2500 полнометражных фильмов. Студия пережила Великую Отечественную войну, была эвакуирована в город Алма-Ата, там продолжали снимать кино. После войны вернулась в Москву </a:t>
            </a:r>
          </a:p>
          <a:p>
            <a:pPr fontAlgn="ctr"/>
            <a:r>
              <a:rPr lang="ru-RU" b="0" i="0" dirty="0">
                <a:solidFill>
                  <a:schemeClr val="bg1"/>
                </a:solidFill>
                <a:effectLst/>
                <a:latin typeface="Calibri" panose="020F0502020204030204" pitchFamily="34" charset="0"/>
              </a:rPr>
              <a:t>На «Мосфильме» работали выдающиеся режиссеры и актеры, такие как Александр Довженко и Александр Птушко, Сергей Эйзенштейн и  Григорий Александров, Иван Пырьев и Сергей Бондарчук, Леонид Гайдай и Эльдар Рязанов, Сергей Герасимов и</a:t>
            </a:r>
            <a:endParaRPr lang="ru-RU" dirty="0">
              <a:solidFill>
                <a:schemeClr val="bg1"/>
              </a:solidFill>
              <a:latin typeface="Calibri" panose="020F0502020204030204" pitchFamily="34" charset="0"/>
            </a:endParaRPr>
          </a:p>
        </p:txBody>
      </p:sp>
      <p:pic>
        <p:nvPicPr>
          <p:cNvPr id="3" name="Рисунок 2">
            <a:extLst>
              <a:ext uri="{FF2B5EF4-FFF2-40B4-BE49-F238E27FC236}">
                <a16:creationId xmlns:a16="http://schemas.microsoft.com/office/drawing/2014/main" id="{F416CC2F-7158-5A59-D2E2-76FC9B251377}"/>
              </a:ext>
            </a:extLst>
          </p:cNvPr>
          <p:cNvPicPr>
            <a:picLocks noChangeAspect="1"/>
          </p:cNvPicPr>
          <p:nvPr/>
        </p:nvPicPr>
        <p:blipFill>
          <a:blip r:embed="rId2"/>
          <a:stretch>
            <a:fillRect/>
          </a:stretch>
        </p:blipFill>
        <p:spPr>
          <a:xfrm>
            <a:off x="206476" y="565172"/>
            <a:ext cx="2744430" cy="2074789"/>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76DA3E2F-758A-188B-C0C8-140E1278D748}"/>
              </a:ext>
            </a:extLst>
          </p:cNvPr>
          <p:cNvSpPr txBox="1"/>
          <p:nvPr/>
        </p:nvSpPr>
        <p:spPr>
          <a:xfrm>
            <a:off x="206476" y="2965562"/>
            <a:ext cx="11985524" cy="3693319"/>
          </a:xfrm>
          <a:prstGeom prst="rect">
            <a:avLst/>
          </a:prstGeom>
          <a:noFill/>
        </p:spPr>
        <p:txBody>
          <a:bodyPr wrap="square" rtlCol="0">
            <a:spAutoFit/>
          </a:bodyPr>
          <a:lstStyle/>
          <a:p>
            <a:r>
              <a:rPr lang="ru-RU" dirty="0">
                <a:solidFill>
                  <a:schemeClr val="bg1"/>
                </a:solidFill>
                <a:latin typeface="Calibri" panose="020F0502020204030204" pitchFamily="34" charset="0"/>
              </a:rPr>
              <a:t>Георгий </a:t>
            </a:r>
            <a:r>
              <a:rPr lang="ru-RU" b="0" i="0" dirty="0">
                <a:solidFill>
                  <a:schemeClr val="bg1"/>
                </a:solidFill>
                <a:effectLst/>
                <a:latin typeface="Calibri" panose="020F0502020204030204" pitchFamily="34" charset="0"/>
              </a:rPr>
              <a:t>Данелия. В настоящее время «Мосфильм»- это киноконцерн, которым руководит советский и российский кинорежиссёр, сценарист, кинопродюсер и общественный деятель. народный артист Российской Федерации- Карен Шахназаров. </a:t>
            </a:r>
            <a:r>
              <a:rPr lang="ru-RU" dirty="0">
                <a:solidFill>
                  <a:schemeClr val="bg1"/>
                </a:solidFill>
                <a:latin typeface="Calibri" panose="020F0502020204030204" pitchFamily="34" charset="0"/>
              </a:rPr>
              <a:t>В 2000 году был открыт м</a:t>
            </a:r>
            <a:r>
              <a:rPr lang="ru-RU" b="0" i="0" dirty="0">
                <a:solidFill>
                  <a:schemeClr val="bg1"/>
                </a:solidFill>
                <a:effectLst/>
                <a:latin typeface="Calibri" panose="020F0502020204030204" pitchFamily="34" charset="0"/>
              </a:rPr>
              <a:t>узей киноконцерна «Мосфильм», который свою историю начинал с коллекции </a:t>
            </a:r>
            <a:r>
              <a:rPr lang="ru-RU" b="0" i="0" dirty="0" err="1">
                <a:solidFill>
                  <a:schemeClr val="bg1"/>
                </a:solidFill>
                <a:effectLst/>
                <a:latin typeface="Calibri" panose="020F0502020204030204" pitchFamily="34" charset="0"/>
              </a:rPr>
              <a:t>ретротранспорта</a:t>
            </a:r>
            <a:r>
              <a:rPr lang="ru-RU" dirty="0">
                <a:solidFill>
                  <a:schemeClr val="bg1"/>
                </a:solidFill>
                <a:latin typeface="Calibri" panose="020F0502020204030204" pitchFamily="34" charset="0"/>
              </a:rPr>
              <a:t> из </a:t>
            </a:r>
            <a:r>
              <a:rPr lang="ru-RU" b="0" i="0" dirty="0">
                <a:solidFill>
                  <a:schemeClr val="bg1"/>
                </a:solidFill>
                <a:effectLst/>
                <a:latin typeface="Calibri" panose="020F0502020204030204" pitchFamily="34" charset="0"/>
              </a:rPr>
              <a:t>разных кинокартин</a:t>
            </a:r>
            <a:r>
              <a:rPr lang="ru-RU" dirty="0">
                <a:solidFill>
                  <a:schemeClr val="bg1"/>
                </a:solidFill>
                <a:latin typeface="Calibri" panose="020F0502020204030204" pitchFamily="34" charset="0"/>
              </a:rPr>
              <a:t>. З</a:t>
            </a:r>
            <a:r>
              <a:rPr lang="ru-RU" b="0" i="0" dirty="0">
                <a:solidFill>
                  <a:schemeClr val="bg1"/>
                </a:solidFill>
                <a:effectLst/>
                <a:latin typeface="Calibri" panose="020F0502020204030204" pitchFamily="34" charset="0"/>
              </a:rPr>
              <a:t>а 20 лет число экспонатов музея: костюмов, карет, макетов домов и дворцов, улиц и городов выросло до 160. Экскурсионный маршрут менялся и дополнялся несколько раз. </a:t>
            </a:r>
            <a:r>
              <a:rPr lang="ru-RU" dirty="0">
                <a:solidFill>
                  <a:schemeClr val="bg1"/>
                </a:solidFill>
                <a:latin typeface="Calibri" panose="020F0502020204030204" pitchFamily="34" charset="0"/>
              </a:rPr>
              <a:t>Побывав на экскурсии «Мосфильма»  можно «побывать» в </a:t>
            </a:r>
            <a:r>
              <a:rPr lang="ru-RU" b="0" i="0" dirty="0">
                <a:solidFill>
                  <a:schemeClr val="bg1"/>
                </a:solidFill>
                <a:effectLst/>
                <a:latin typeface="Calibri" panose="020F0502020204030204" pitchFamily="34" charset="0"/>
              </a:rPr>
              <a:t>«Старая Москве» и в «старом Санкт-Петербурге»; узнать – как снимают кино в киносъемочных павильонах Главного корпуса. Сегодня бывшая киностудия- это «город в городе- столице России – Москве» -  площадью в 30 гектаров</a:t>
            </a:r>
            <a:r>
              <a:rPr lang="ru-RU" dirty="0">
                <a:solidFill>
                  <a:schemeClr val="bg1"/>
                </a:solidFill>
                <a:latin typeface="Calibri" panose="020F0502020204030204" pitchFamily="34" charset="0"/>
              </a:rPr>
              <a:t>, на которой</a:t>
            </a:r>
            <a:r>
              <a:rPr lang="ru-RU" b="0" i="0" dirty="0">
                <a:solidFill>
                  <a:schemeClr val="bg1"/>
                </a:solidFill>
                <a:effectLst/>
                <a:latin typeface="Calibri" panose="020F0502020204030204" pitchFamily="34" charset="0"/>
              </a:rPr>
              <a:t> 17 крытых павильонов, две площадки под открытым небом, а также Дом костюма и реквизита, где хранится более 400 тысяч предметов, и </a:t>
            </a:r>
            <a:r>
              <a:rPr lang="ru-RU" b="0" i="0" dirty="0" err="1">
                <a:solidFill>
                  <a:schemeClr val="bg1"/>
                </a:solidFill>
                <a:effectLst/>
                <a:latin typeface="Calibri" panose="020F0502020204030204" pitchFamily="34" charset="0"/>
              </a:rPr>
              <a:t>тонстудия</a:t>
            </a:r>
            <a:r>
              <a:rPr lang="ru-RU" b="0" i="0" dirty="0">
                <a:solidFill>
                  <a:schemeClr val="bg1"/>
                </a:solidFill>
                <a:effectLst/>
                <a:latin typeface="Calibri" panose="020F0502020204030204" pitchFamily="34" charset="0"/>
              </a:rPr>
              <a:t> для озвучивания фильмов</a:t>
            </a:r>
            <a:r>
              <a:rPr lang="ru-RU" b="0" i="0" dirty="0">
                <a:solidFill>
                  <a:srgbClr val="001D35"/>
                </a:solidFill>
                <a:effectLst/>
                <a:latin typeface="Google Sans"/>
              </a:rPr>
              <a:t>.</a:t>
            </a:r>
            <a:r>
              <a:rPr lang="ru-RU" dirty="0">
                <a:solidFill>
                  <a:schemeClr val="bg1"/>
                </a:solidFill>
                <a:latin typeface="Calibri" panose="020F0502020204030204" pitchFamily="34" charset="0"/>
              </a:rPr>
              <a:t> На «Мосфильме» были сняты такие </a:t>
            </a:r>
            <a:r>
              <a:rPr lang="ru-RU" dirty="0">
                <a:solidFill>
                  <a:srgbClr val="001D35"/>
                </a:solidFill>
                <a:latin typeface="Google Sans"/>
              </a:rPr>
              <a:t> известные всем</a:t>
            </a:r>
            <a:r>
              <a:rPr lang="ru-RU" b="0" i="0" dirty="0">
                <a:solidFill>
                  <a:srgbClr val="001D35"/>
                </a:solidFill>
                <a:effectLst/>
                <a:latin typeface="Google Sans"/>
              </a:rPr>
              <a:t> </a:t>
            </a:r>
            <a:r>
              <a:rPr lang="ru-RU" b="0" i="0" dirty="0">
                <a:solidFill>
                  <a:schemeClr val="bg1"/>
                </a:solidFill>
                <a:effectLst/>
                <a:latin typeface="Calibri" panose="020F0502020204030204" pitchFamily="34" charset="0"/>
              </a:rPr>
              <a:t>фильмы как: « Александр Невский», «Белое солнце пустыни», « Война и мир»,  «Баллада о солдате», «</a:t>
            </a:r>
            <a:r>
              <a:rPr lang="ru-RU" spc="1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Девчата»</a:t>
            </a:r>
            <a:r>
              <a:rPr lang="ru-RU" spc="1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pc="1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«Бриллиантовая рука», «Иван Васильевич меняет профессию»</a:t>
            </a:r>
            <a:r>
              <a:rPr lang="ru-RU"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pc="1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«Москва слезам не верит»</a:t>
            </a:r>
            <a:r>
              <a:rPr lang="ru-RU"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ru-RU" spc="1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«Ирония судьбы, или с легким паром!». </a:t>
            </a:r>
            <a:r>
              <a:rPr lang="ru-RU" spc="1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Узнать названия всех фильмов можно на сайте «Мосфильма». </a:t>
            </a:r>
            <a:r>
              <a:rPr lang="ru-RU" b="1" i="0" dirty="0">
                <a:solidFill>
                  <a:schemeClr val="bg1"/>
                </a:solidFill>
                <a:effectLst/>
                <a:latin typeface="Calibri" panose="020F0502020204030204" pitchFamily="34" charset="0"/>
              </a:rPr>
              <a:t>Адрес</a:t>
            </a:r>
            <a:r>
              <a:rPr lang="ru-RU" b="0" i="0" dirty="0">
                <a:solidFill>
                  <a:schemeClr val="bg1"/>
                </a:solidFill>
                <a:effectLst/>
                <a:latin typeface="Calibri" panose="020F0502020204030204" pitchFamily="34" charset="0"/>
              </a:rPr>
              <a:t>: 119991, Москва, Мосфильмовская ул., д. 1</a:t>
            </a:r>
            <a:endParaRPr lang="ru-RU"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0208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0F5417-CC50-92E5-0605-BF2A6604D717}"/>
              </a:ext>
            </a:extLst>
          </p:cNvPr>
          <p:cNvSpPr txBox="1"/>
          <p:nvPr/>
        </p:nvSpPr>
        <p:spPr>
          <a:xfrm>
            <a:off x="457200" y="323850"/>
            <a:ext cx="11734800" cy="6186309"/>
          </a:xfrm>
          <a:prstGeom prst="rect">
            <a:avLst/>
          </a:prstGeom>
          <a:noFill/>
        </p:spPr>
        <p:txBody>
          <a:bodyPr wrap="square" rtlCol="0">
            <a:spAutoFit/>
          </a:bodyPr>
          <a:lstStyle/>
          <a:p>
            <a:r>
              <a:rPr lang="ru-RU" sz="2800" b="1" i="1" dirty="0">
                <a:solidFill>
                  <a:srgbClr val="1F1F1F"/>
                </a:solidFill>
                <a:effectLst/>
                <a:latin typeface="Google Sans"/>
              </a:rPr>
              <a:t>«</a:t>
            </a:r>
            <a:r>
              <a:rPr lang="ru-RU" sz="2400" b="1" i="1" dirty="0">
                <a:solidFill>
                  <a:schemeClr val="bg1"/>
                </a:solidFill>
                <a:effectLst/>
                <a:latin typeface="Calibri" panose="020F0502020204030204" pitchFamily="34" charset="0"/>
              </a:rPr>
              <a:t>Рабочий и колхозница» — это памятник, созданный скульптором Верой Мухиной в 1937 году для Всемирной выставки в Париже. Он олицетворяет «хозяев советской земли» — рабочий класс и колхозное крестьянство. В руках у них главные атрибуты их труда — серп и молот. Скульптурное п</a:t>
            </a:r>
            <a:r>
              <a:rPr lang="ru-RU" sz="2400" b="1" i="1" dirty="0">
                <a:solidFill>
                  <a:schemeClr val="bg1"/>
                </a:solidFill>
                <a:latin typeface="Calibri" panose="020F0502020204030204" pitchFamily="34" charset="0"/>
              </a:rPr>
              <a:t>р</a:t>
            </a:r>
            <a:r>
              <a:rPr lang="ru-RU" sz="2400" b="1" i="1" dirty="0">
                <a:solidFill>
                  <a:schemeClr val="bg1"/>
                </a:solidFill>
                <a:effectLst/>
                <a:latin typeface="Calibri" panose="020F0502020204030204" pitchFamily="34" charset="0"/>
              </a:rPr>
              <a:t>оизведение Веры Мухиной является брендом для всех фильмов, снятых на киностудии « Мосфильм»</a:t>
            </a:r>
          </a:p>
          <a:p>
            <a:r>
              <a:rPr lang="ru-RU" sz="2800" b="1" dirty="0">
                <a:solidFill>
                  <a:schemeClr val="bg1"/>
                </a:solidFill>
              </a:rPr>
              <a:t> </a:t>
            </a:r>
            <a:r>
              <a:rPr lang="ru-RU" sz="2400" b="1" i="1" dirty="0">
                <a:solidFill>
                  <a:srgbClr val="040C28"/>
                </a:solidFill>
                <a:effectLst/>
                <a:latin typeface="Calibri" panose="020F0502020204030204" pitchFamily="34" charset="0"/>
              </a:rPr>
              <a:t>«Из всех искусств для нас важнейшим является кино»</a:t>
            </a:r>
            <a:r>
              <a:rPr lang="ru-RU" sz="2400" b="1" i="1" dirty="0">
                <a:solidFill>
                  <a:srgbClr val="1F1F1F"/>
                </a:solidFill>
                <a:effectLst/>
                <a:latin typeface="Calibri" panose="020F0502020204030204" pitchFamily="34" charset="0"/>
              </a:rPr>
              <a:t> — цитата, принадлежит вождю пролетарской революции - Владимиру Ильичу Ленину. </a:t>
            </a:r>
            <a:r>
              <a:rPr lang="ru-RU" sz="2400" b="1" i="1" dirty="0">
                <a:solidFill>
                  <a:schemeClr val="bg1"/>
                </a:solidFill>
                <a:effectLst/>
                <a:latin typeface="Calibri" panose="020F0502020204030204" pitchFamily="34" charset="0"/>
              </a:rPr>
              <a:t>В годы становления молодой республики Советов кино было важным агитационным стимулом для ликвидации безграмотности рабочих и крестьян: поэтому символом для киностудии было предложено использовать скульптурное произведение Веры Игнатьевны </a:t>
            </a:r>
            <a:r>
              <a:rPr lang="ru-RU" sz="2400" b="1" i="1">
                <a:solidFill>
                  <a:schemeClr val="bg1"/>
                </a:solidFill>
                <a:effectLst/>
                <a:latin typeface="Calibri" panose="020F0502020204030204" pitchFamily="34" charset="0"/>
              </a:rPr>
              <a:t>Мухиной. </a:t>
            </a:r>
            <a:r>
              <a:rPr lang="ru-RU" sz="2400" b="1" i="1" dirty="0">
                <a:solidFill>
                  <a:schemeClr val="bg1"/>
                </a:solidFill>
                <a:effectLst/>
                <a:latin typeface="Calibri" panose="020F0502020204030204" pitchFamily="34" charset="0"/>
              </a:rPr>
              <a:t>В действительности важность кинематографа нельзя переоценить, ведь кино не только вдохновляет, но и воспитывает людей. </a:t>
            </a:r>
            <a:r>
              <a:rPr lang="ru-RU" sz="2400" b="1" i="1" dirty="0">
                <a:solidFill>
                  <a:srgbClr val="1F1F1F"/>
                </a:solidFill>
                <a:effectLst/>
                <a:latin typeface="Calibri" panose="020F0502020204030204" pitchFamily="34" charset="0"/>
              </a:rPr>
              <a:t>В действительности важность кинематографа нельзя переоценить и в настоящее время, ведь кино не только вдохновляет, но и воспитывает людей</a:t>
            </a:r>
            <a:r>
              <a:rPr lang="ru-RU" sz="2400" b="1" i="1" dirty="0">
                <a:solidFill>
                  <a:schemeClr val="bg1"/>
                </a:solidFill>
                <a:effectLst/>
                <a:latin typeface="Calibri" panose="020F0502020204030204" pitchFamily="34" charset="0"/>
              </a:rPr>
              <a:t>. </a:t>
            </a:r>
            <a:r>
              <a:rPr lang="ru-RU" sz="2400" b="1" i="1" dirty="0">
                <a:solidFill>
                  <a:schemeClr val="bg1"/>
                </a:solidFill>
                <a:latin typeface="Calibri" panose="020F0502020204030204" pitchFamily="34" charset="0"/>
              </a:rPr>
              <a:t>         </a:t>
            </a:r>
          </a:p>
          <a:p>
            <a:r>
              <a:rPr lang="ru-RU" sz="2400" b="1" i="1" dirty="0">
                <a:solidFill>
                  <a:schemeClr val="bg1"/>
                </a:solidFill>
                <a:effectLst/>
                <a:latin typeface="Calibri" panose="020F0502020204030204" pitchFamily="34" charset="0"/>
              </a:rPr>
              <a:t> </a:t>
            </a:r>
            <a:endParaRPr lang="ru-RU" sz="2400" b="1" i="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r>
              <a:rPr lang="ru-RU"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endParaRPr lang="ru-RU" sz="17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274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C40C99-CE76-2D08-62F3-AF0368F090E0}"/>
              </a:ext>
            </a:extLst>
          </p:cNvPr>
          <p:cNvSpPr txBox="1"/>
          <p:nvPr/>
        </p:nvSpPr>
        <p:spPr>
          <a:xfrm>
            <a:off x="1333500" y="419100"/>
            <a:ext cx="10110355" cy="523220"/>
          </a:xfrm>
          <a:prstGeom prst="rect">
            <a:avLst/>
          </a:prstGeom>
          <a:noFill/>
        </p:spPr>
        <p:txBody>
          <a:bodyPr wrap="square" rtlCol="0">
            <a:spAutoFit/>
          </a:bodyPr>
          <a:lstStyle/>
          <a:p>
            <a:r>
              <a:rPr lang="ru-RU" sz="2800" b="1" dirty="0">
                <a:solidFill>
                  <a:schemeClr val="bg1"/>
                </a:solidFill>
                <a:latin typeface="Calibri" panose="020F0502020204030204" pitchFamily="34" charset="0"/>
              </a:rPr>
              <a:t>Задания  к  занятиям № 1-2-3</a:t>
            </a:r>
          </a:p>
        </p:txBody>
      </p:sp>
      <p:sp>
        <p:nvSpPr>
          <p:cNvPr id="2" name="TextBox 1">
            <a:extLst>
              <a:ext uri="{FF2B5EF4-FFF2-40B4-BE49-F238E27FC236}">
                <a16:creationId xmlns:a16="http://schemas.microsoft.com/office/drawing/2014/main" id="{D8FBEE0A-E32D-8F33-95A8-EB46B68F0BE7}"/>
              </a:ext>
            </a:extLst>
          </p:cNvPr>
          <p:cNvSpPr txBox="1"/>
          <p:nvPr/>
        </p:nvSpPr>
        <p:spPr>
          <a:xfrm>
            <a:off x="285750" y="942320"/>
            <a:ext cx="11620500" cy="4524315"/>
          </a:xfrm>
          <a:prstGeom prst="rect">
            <a:avLst/>
          </a:prstGeom>
          <a:noFill/>
        </p:spPr>
        <p:txBody>
          <a:bodyPr wrap="square" rtlCol="0">
            <a:spAutoFit/>
          </a:bodyPr>
          <a:lstStyle/>
          <a:p>
            <a:pPr marL="457200" indent="-457200">
              <a:buAutoNum type="arabicPeriod"/>
            </a:pPr>
            <a:r>
              <a:rPr lang="ru-RU" sz="2400" b="1" dirty="0">
                <a:solidFill>
                  <a:schemeClr val="bg1"/>
                </a:solidFill>
                <a:latin typeface="Calibri" panose="020F0502020204030204" pitchFamily="34" charset="0"/>
              </a:rPr>
              <a:t>Как называется музей, который представляет собой</a:t>
            </a:r>
            <a:r>
              <a:rPr lang="ru-RU" sz="2400" b="1" dirty="0">
                <a:solidFill>
                  <a:schemeClr val="bg1"/>
                </a:solidFill>
                <a:effectLst/>
                <a:latin typeface="Calibri" panose="020F0502020204030204" pitchFamily="34" charset="0"/>
              </a:rPr>
              <a:t> собирательный образ разных регионов Российской Федерации от Калининграда до Камчатки, в каком городе этот музей находится?</a:t>
            </a:r>
          </a:p>
          <a:p>
            <a:pPr marL="457200" indent="-457200">
              <a:buAutoNum type="arabicPeriod" startAt="2"/>
            </a:pPr>
            <a:r>
              <a:rPr lang="ru-RU" sz="2400" b="1" dirty="0">
                <a:solidFill>
                  <a:schemeClr val="bg1"/>
                </a:solidFill>
                <a:latin typeface="Calibri" panose="020F0502020204030204" pitchFamily="34" charset="0"/>
              </a:rPr>
              <a:t>В каком городе проходит ежегодный бал выпускников «Алые паруса»?</a:t>
            </a:r>
          </a:p>
          <a:p>
            <a:r>
              <a:rPr lang="ru-RU" sz="2400" b="1" dirty="0">
                <a:solidFill>
                  <a:schemeClr val="bg1"/>
                </a:solidFill>
                <a:effectLst/>
                <a:latin typeface="Calibri" panose="020F0502020204030204" pitchFamily="34" charset="0"/>
              </a:rPr>
              <a:t>       и что является символом этого праздника? </a:t>
            </a:r>
          </a:p>
          <a:p>
            <a:pPr marL="457200" indent="-457200">
              <a:buAutoNum type="arabicPeriod" startAt="3"/>
            </a:pPr>
            <a:r>
              <a:rPr lang="ru-RU" sz="2400" b="1" dirty="0">
                <a:solidFill>
                  <a:schemeClr val="bg1"/>
                </a:solidFill>
                <a:latin typeface="Calibri" panose="020F0502020204030204" pitchFamily="34" charset="0"/>
              </a:rPr>
              <a:t>К какому произведению русского писателя А. Грина отсылает нас </a:t>
            </a:r>
            <a:r>
              <a:rPr lang="ru-RU" sz="2400" b="1" dirty="0">
                <a:solidFill>
                  <a:srgbClr val="1A1A1A"/>
                </a:solidFill>
                <a:latin typeface="Calibri" panose="020F0502020204030204" pitchFamily="34" charset="0"/>
              </a:rPr>
              <a:t>и</a:t>
            </a:r>
            <a:r>
              <a:rPr lang="ru-RU" sz="2400" b="1" dirty="0">
                <a:solidFill>
                  <a:srgbClr val="1A1A1A"/>
                </a:solidFill>
                <a:effectLst/>
                <a:latin typeface="Calibri" panose="020F0502020204030204" pitchFamily="34" charset="0"/>
              </a:rPr>
              <a:t>стория праздника «Алые паруса» ? </a:t>
            </a:r>
            <a:endParaRPr lang="ru-RU" sz="2400" b="1" dirty="0">
              <a:solidFill>
                <a:schemeClr val="bg1"/>
              </a:solidFill>
              <a:latin typeface="Calibri" panose="020F0502020204030204" pitchFamily="34" charset="0"/>
            </a:endParaRPr>
          </a:p>
          <a:p>
            <a:pPr marL="457200" indent="-457200">
              <a:buAutoNum type="arabicPeriod" startAt="4"/>
            </a:pPr>
            <a:r>
              <a:rPr lang="ru-RU" sz="2400" b="1" dirty="0">
                <a:solidFill>
                  <a:schemeClr val="bg1"/>
                </a:solidFill>
                <a:latin typeface="Calibri" panose="020F0502020204030204" pitchFamily="34" charset="0"/>
              </a:rPr>
              <a:t>Прочитайте повесть  А. Грина. Назовите полную фамилию и имя писателя.</a:t>
            </a:r>
          </a:p>
          <a:p>
            <a:pPr marL="457200" indent="-457200">
              <a:buAutoNum type="arabicPeriod" startAt="5"/>
            </a:pPr>
            <a:r>
              <a:rPr lang="ru-RU" sz="2400" b="1" dirty="0">
                <a:solidFill>
                  <a:schemeClr val="bg1"/>
                </a:solidFill>
                <a:latin typeface="Calibri" panose="020F0502020204030204" pitchFamily="34" charset="0"/>
              </a:rPr>
              <a:t>Какое название носит киностудия, где снят фильм по сюжету повести А. Грина? Назовите фамилию режиссера, снявшего этот фильм.</a:t>
            </a:r>
          </a:p>
          <a:p>
            <a:pPr marL="457200" indent="-457200">
              <a:buAutoNum type="arabicPeriod" startAt="6"/>
            </a:pPr>
            <a:r>
              <a:rPr lang="ru-RU" sz="2400" b="1" dirty="0">
                <a:solidFill>
                  <a:schemeClr val="bg1"/>
                </a:solidFill>
                <a:latin typeface="Calibri" panose="020F0502020204030204" pitchFamily="34" charset="0"/>
              </a:rPr>
              <a:t>Какое скульптурное произведение является брендом всех фильмов, снятых в той </a:t>
            </a:r>
          </a:p>
          <a:p>
            <a:r>
              <a:rPr lang="ru-RU" sz="2400" b="1" dirty="0">
                <a:solidFill>
                  <a:schemeClr val="bg1"/>
                </a:solidFill>
                <a:latin typeface="Calibri" panose="020F0502020204030204" pitchFamily="34" charset="0"/>
              </a:rPr>
              <a:t>      же киностудии, что и фильм по сюжету повести А. Грина?</a:t>
            </a:r>
          </a:p>
        </p:txBody>
      </p:sp>
      <p:sp>
        <p:nvSpPr>
          <p:cNvPr id="4" name="TextBox 3">
            <a:extLst>
              <a:ext uri="{FF2B5EF4-FFF2-40B4-BE49-F238E27FC236}">
                <a16:creationId xmlns:a16="http://schemas.microsoft.com/office/drawing/2014/main" id="{08D7A8B5-63BC-F563-77E9-BD68FB39352B}"/>
              </a:ext>
            </a:extLst>
          </p:cNvPr>
          <p:cNvSpPr txBox="1"/>
          <p:nvPr/>
        </p:nvSpPr>
        <p:spPr>
          <a:xfrm>
            <a:off x="748145" y="5466635"/>
            <a:ext cx="11158105" cy="1200329"/>
          </a:xfrm>
          <a:prstGeom prst="rect">
            <a:avLst/>
          </a:prstGeom>
          <a:noFill/>
        </p:spPr>
        <p:txBody>
          <a:bodyPr wrap="square" rtlCol="0">
            <a:spAutoFit/>
          </a:bodyPr>
          <a:lstStyle/>
          <a:p>
            <a:r>
              <a:rPr lang="ru-RU" sz="2400" b="1" i="1" dirty="0">
                <a:solidFill>
                  <a:schemeClr val="bg1"/>
                </a:solidFill>
                <a:latin typeface="Calibri" panose="020F0502020204030204" pitchFamily="34" charset="0"/>
              </a:rPr>
              <a:t>Ответы присылайте на почту : </a:t>
            </a:r>
            <a:r>
              <a:rPr lang="en-US" sz="2400" b="1" i="1" dirty="0">
                <a:solidFill>
                  <a:schemeClr val="bg1"/>
                </a:solidFill>
                <a:latin typeface="Calibri" panose="020F0502020204030204" pitchFamily="34" charset="0"/>
              </a:rPr>
              <a:t>muzlitkolt@gmail.com</a:t>
            </a:r>
            <a:r>
              <a:rPr lang="ru-RU" sz="2400" b="1" i="1" dirty="0">
                <a:solidFill>
                  <a:schemeClr val="bg1"/>
                </a:solidFill>
                <a:latin typeface="Calibri" panose="020F0502020204030204" pitchFamily="34" charset="0"/>
              </a:rPr>
              <a:t> </a:t>
            </a:r>
            <a:endParaRPr lang="en-US" sz="2400" b="1" i="1" dirty="0">
              <a:solidFill>
                <a:schemeClr val="bg1"/>
              </a:solidFill>
              <a:latin typeface="Calibri" panose="020F0502020204030204" pitchFamily="34" charset="0"/>
            </a:endParaRPr>
          </a:p>
          <a:p>
            <a:r>
              <a:rPr lang="en-US" sz="2400" b="1" i="1" dirty="0">
                <a:solidFill>
                  <a:schemeClr val="bg1"/>
                </a:solidFill>
                <a:latin typeface="Calibri" panose="020F0502020204030204" pitchFamily="34" charset="0"/>
              </a:rPr>
              <a:t>(</a:t>
            </a:r>
            <a:r>
              <a:rPr lang="ru-RU" sz="2400" b="1" i="1" dirty="0">
                <a:solidFill>
                  <a:schemeClr val="bg1"/>
                </a:solidFill>
                <a:latin typeface="Calibri" panose="020F0502020204030204" pitchFamily="34" charset="0"/>
              </a:rPr>
              <a:t>выполненную работу можно принести в кабинет№6 – Визиренко Л. Ю.)</a:t>
            </a:r>
            <a:r>
              <a:rPr lang="en-US" sz="2400" b="1" i="1" dirty="0">
                <a:solidFill>
                  <a:schemeClr val="bg1"/>
                </a:solidFill>
                <a:latin typeface="Calibri" panose="020F0502020204030204" pitchFamily="34" charset="0"/>
              </a:rPr>
              <a:t> </a:t>
            </a:r>
            <a:endParaRPr lang="ru-RU" sz="2400" b="1" i="1" dirty="0">
              <a:solidFill>
                <a:schemeClr val="bg1"/>
              </a:solidFill>
              <a:latin typeface="Calibri" panose="020F0502020204030204" pitchFamily="34" charset="0"/>
            </a:endParaRPr>
          </a:p>
          <a:p>
            <a:endParaRPr lang="ru-RU" sz="24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2509672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каймленный край">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Контур</Template>
  <TotalTime>4573</TotalTime>
  <Words>2814</Words>
  <Application>Microsoft Office PowerPoint</Application>
  <PresentationFormat>Широкоэкранный</PresentationFormat>
  <Paragraphs>63</Paragraphs>
  <Slides>12</Slides>
  <Notes>8</Notes>
  <HiddenSlides>0</HiddenSlides>
  <MMClips>2</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-apple-system</vt:lpstr>
      <vt:lpstr>Arial</vt:lpstr>
      <vt:lpstr>Calibri</vt:lpstr>
      <vt:lpstr>Calibri Light</vt:lpstr>
      <vt:lpstr>Google Sans</vt:lpstr>
      <vt:lpstr>Tw Cen MT</vt:lpstr>
      <vt:lpstr>Контур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Лидия Визиренко</dc:creator>
  <cp:lastModifiedBy>Лидия Визиренко</cp:lastModifiedBy>
  <cp:revision>926</cp:revision>
  <dcterms:created xsi:type="dcterms:W3CDTF">2020-01-21T03:20:47Z</dcterms:created>
  <dcterms:modified xsi:type="dcterms:W3CDTF">2026-04-18T00:23:48Z</dcterms:modified>
</cp:coreProperties>
</file>