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56" r:id="rId2"/>
    <p:sldId id="261" r:id="rId3"/>
    <p:sldId id="259" r:id="rId4"/>
    <p:sldId id="260" r:id="rId5"/>
    <p:sldId id="262" r:id="rId6"/>
    <p:sldId id="264" r:id="rId7"/>
    <p:sldId id="257" r:id="rId8"/>
    <p:sldId id="266" r:id="rId9"/>
    <p:sldId id="265" r:id="rId10"/>
    <p:sldId id="267" r:id="rId11"/>
    <p:sldId id="268" r:id="rId12"/>
    <p:sldId id="269" r:id="rId13"/>
    <p:sldId id="263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Лидия Визиренко" initials="ЛВ" lastIdx="2" clrIdx="0">
    <p:extLst>
      <p:ext uri="{19B8F6BF-5375-455C-9EA6-DF929625EA0E}">
        <p15:presenceInfo xmlns:p15="http://schemas.microsoft.com/office/powerpoint/2012/main" userId="bbcf96ce2917082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2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70BDA1-300E-43A6-B385-AD76B3FD4980}" type="datetimeFigureOut">
              <a:rPr lang="ru-RU" smtClean="0"/>
              <a:t>14.04.2026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02472-FC08-4447-A98A-D22E07B3A07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781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media" Target="../media/media2.mp3"/><Relationship Id="rId7" Type="http://schemas.openxmlformats.org/officeDocument/2006/relationships/image" Target="../media/image13.jp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slideLayout" Target="../slideLayouts/slideLayout2.xml"/><Relationship Id="rId5" Type="http://schemas.openxmlformats.org/officeDocument/2006/relationships/audio" Target="../media/media3.mp3"/><Relationship Id="rId4" Type="http://schemas.microsoft.com/office/2007/relationships/media" Target="../media/media3.mp3"/><Relationship Id="rId9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microsoft.com/office/2007/relationships/media" Target="../media/media5.mp3"/><Relationship Id="rId7" Type="http://schemas.openxmlformats.org/officeDocument/2006/relationships/image" Target="../media/image17.jpg"/><Relationship Id="rId2" Type="http://schemas.microsoft.com/office/2007/relationships/media" Target="../media/media4.mp3"/><Relationship Id="rId1" Type="http://schemas.openxmlformats.org/officeDocument/2006/relationships/audio" Target="NULL" TargetMode="External"/><Relationship Id="rId6" Type="http://schemas.openxmlformats.org/officeDocument/2006/relationships/image" Target="../media/image16.jp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5.mp3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muzlitkolt@gmail.c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0C0737-BAD3-4E4B-AEB3-8AC281C57F36}"/>
              </a:ext>
            </a:extLst>
          </p:cNvPr>
          <p:cNvSpPr txBox="1"/>
          <p:nvPr/>
        </p:nvSpPr>
        <p:spPr>
          <a:xfrm>
            <a:off x="2379023" y="498763"/>
            <a:ext cx="7433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       </a:t>
            </a:r>
            <a:r>
              <a:rPr lang="ru-RU" sz="3600" b="1" dirty="0">
                <a:solidFill>
                  <a:schemeClr val="bg1"/>
                </a:solidFill>
                <a:latin typeface="Calibri" panose="020F0502020204030204" pitchFamily="34" charset="0"/>
              </a:rPr>
              <a:t>МУЗЫКА НА ВСЕ ВРЕМЕНА</a:t>
            </a:r>
            <a:endParaRPr lang="ru-RU" sz="3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36D598-295A-41D4-83C0-AB356B0B7DEE}"/>
              </a:ext>
            </a:extLst>
          </p:cNvPr>
          <p:cNvSpPr txBox="1"/>
          <p:nvPr/>
        </p:nvSpPr>
        <p:spPr>
          <a:xfrm>
            <a:off x="2897579" y="1805049"/>
            <a:ext cx="65670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      </a:t>
            </a:r>
            <a:r>
              <a:rPr lang="ru-RU" sz="3200" b="1" dirty="0">
                <a:solidFill>
                  <a:schemeClr val="bg1"/>
                </a:solidFill>
                <a:latin typeface="Calibri" panose="020F0502020204030204" pitchFamily="34" charset="0"/>
              </a:rPr>
              <a:t>«ИСКУССТВО 47 РЕГИОН</a:t>
            </a:r>
            <a:r>
              <a:rPr lang="ru-RU" sz="3200" b="1" dirty="0">
                <a:solidFill>
                  <a:schemeClr val="bg1"/>
                </a:solidFill>
              </a:rPr>
              <a:t>»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8BD25B-1345-43D7-BE2E-FC19D1EBF270}"/>
              </a:ext>
            </a:extLst>
          </p:cNvPr>
          <p:cNvSpPr txBox="1"/>
          <p:nvPr/>
        </p:nvSpPr>
        <p:spPr>
          <a:xfrm>
            <a:off x="1733797" y="3135086"/>
            <a:ext cx="8300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      </a:t>
            </a:r>
            <a:r>
              <a:rPr lang="ru-RU" sz="3600" b="1" dirty="0">
                <a:solidFill>
                  <a:schemeClr val="bg1"/>
                </a:solidFill>
                <a:latin typeface="Calibri" panose="020F0502020204030204" pitchFamily="34" charset="0"/>
              </a:rPr>
              <a:t>Автор Визиренко Лидия Юрьевна  </a:t>
            </a:r>
            <a:endParaRPr lang="ru-RU" sz="36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0984D2E-3B44-408B-9244-9B23E5CF16F6}"/>
              </a:ext>
            </a:extLst>
          </p:cNvPr>
          <p:cNvSpPr txBox="1"/>
          <p:nvPr/>
        </p:nvSpPr>
        <p:spPr>
          <a:xfrm>
            <a:off x="2379023" y="4441371"/>
            <a:ext cx="613558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sz="1600" b="1" dirty="0">
                <a:solidFill>
                  <a:schemeClr val="bg1"/>
                </a:solidFill>
              </a:rPr>
              <a:t>                                 </a:t>
            </a:r>
            <a:r>
              <a:rPr lang="ru-RU" sz="1800" b="1" dirty="0">
                <a:solidFill>
                  <a:schemeClr val="bg1"/>
                </a:solidFill>
                <a:latin typeface="Calibri" panose="020F0502020204030204" pitchFamily="34" charset="0"/>
              </a:rPr>
              <a:t>МАУ ДО «Колтушская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ДШИ</a:t>
            </a:r>
            <a:r>
              <a:rPr lang="ru-RU" sz="1800" b="1" dirty="0">
                <a:solidFill>
                  <a:schemeClr val="bg1"/>
                </a:solidFill>
                <a:latin typeface="Calibri" panose="020F0502020204030204" pitchFamily="34" charset="0"/>
              </a:rPr>
              <a:t>»  </a:t>
            </a:r>
          </a:p>
          <a:p>
            <a:pPr marL="0" indent="0">
              <a:buNone/>
            </a:pPr>
            <a:r>
              <a:rPr lang="ru-RU" sz="18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               </a:t>
            </a:r>
          </a:p>
          <a:p>
            <a:pPr marL="0" indent="0">
              <a:buNone/>
            </a:pPr>
            <a:r>
              <a:rPr lang="ru-RU" sz="18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                2025 -26 учебный год</a:t>
            </a:r>
          </a:p>
          <a:p>
            <a:pPr marL="0" indent="0">
              <a:buNone/>
            </a:pPr>
            <a:r>
              <a:rPr lang="ru-RU" sz="18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                  </a:t>
            </a:r>
          </a:p>
          <a:p>
            <a:pPr marL="0" indent="0">
              <a:buNone/>
            </a:pPr>
            <a:r>
              <a:rPr lang="ru-RU" sz="18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                 ЗАНЯТИЕ №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19- 20-21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050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7BC107-C6C0-47A1-B6BA-D3C80FEEF19D}"/>
              </a:ext>
            </a:extLst>
          </p:cNvPr>
          <p:cNvSpPr txBox="1"/>
          <p:nvPr/>
        </p:nvSpPr>
        <p:spPr>
          <a:xfrm>
            <a:off x="3491344" y="308758"/>
            <a:ext cx="8475023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rgbClr val="0B0B0B"/>
                </a:solidFill>
                <a:latin typeface="Calibri" panose="020F0502020204030204" pitchFamily="34" charset="0"/>
              </a:rPr>
              <a:t>М</a:t>
            </a:r>
            <a:r>
              <a:rPr lang="ru-RU" sz="1700" b="0" i="0" dirty="0">
                <a:solidFill>
                  <a:srgbClr val="0B0B0B"/>
                </a:solidFill>
                <a:effectLst/>
                <a:latin typeface="Calibri" panose="020F0502020204030204" pitchFamily="34" charset="0"/>
              </a:rPr>
              <a:t>отив зимы в русском искусстве </a:t>
            </a:r>
            <a:r>
              <a:rPr lang="ru-RU" sz="1700" dirty="0">
                <a:solidFill>
                  <a:srgbClr val="0B0B0B"/>
                </a:solidFill>
                <a:latin typeface="Calibri" panose="020F0502020204030204" pitchFamily="34" charset="0"/>
              </a:rPr>
              <a:t>присутствуе</a:t>
            </a:r>
            <a:r>
              <a:rPr lang="ru-RU" sz="1700" b="0" i="0" dirty="0">
                <a:solidFill>
                  <a:srgbClr val="0B0B0B"/>
                </a:solidFill>
                <a:effectLst/>
                <a:latin typeface="Calibri" panose="020F0502020204030204" pitchFamily="34" charset="0"/>
              </a:rPr>
              <a:t>т постоянно. Зиме , как никакому другому времени года приписывается загадочность и волшебство. Зима в философском смысле : одновременно соединяет в себе итог и начало. Поэтому и считается, что она  воздействует на природу какой-то неземной властью. Однако, в русской природе, особенно в её сереных краях и на сибирских просторах, образ зимы- красавицы, зимы- волшебницы часто сопряжен с образом, вьюги и метели. Метель, вьюга, как и зама- добрая волшебница, русскими поэтами, музыкантами, художниками</a:t>
            </a:r>
            <a:r>
              <a:rPr lang="ru-RU" sz="1700" b="0" i="0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наполнена символическим смыслом.</a:t>
            </a:r>
            <a:b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Пушкина есть повесть с таким названием "Метель" из "Повестей Белкина".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этой повести р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азгул стихии играет судьбоносную роль. Разыгравшаяся метель мешает героине соединить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жизнь</a:t>
            </a:r>
            <a:r>
              <a:rPr lang="ru-RU" sz="17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 избранником и навсегда связывает её с другим человеком, который в финале повести чудесным образом оказывается тем- единственным, кто ей был определен судьбой  в мужья. </a:t>
            </a:r>
          </a:p>
          <a:p>
            <a:r>
              <a:rPr lang="ru-RU" sz="1700" b="1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Краткое содержание повести. Соседи: </a:t>
            </a:r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Мария – богатая невеста и Владимир - бедный прапорщик любят друг друга. </a:t>
            </a:r>
            <a:r>
              <a:rPr lang="ru-RU" sz="17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Не имея родительского согласия на брак, </a:t>
            </a:r>
            <a:r>
              <a:rPr lang="ru-RU" sz="17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р</a:t>
            </a:r>
            <a:r>
              <a:rPr lang="ru-RU" sz="17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ешают </a:t>
            </a:r>
            <a:r>
              <a:rPr lang="ru-RU" sz="17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т</a:t>
            </a:r>
            <a:r>
              <a:rPr lang="ru-RU" sz="17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айно обвенчаться в церкви соседнего села. По пути в церковь Владимир попадает в страшную метель и теряет дорогу</a:t>
            </a:r>
            <a:r>
              <a:rPr lang="ru-RU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. </a:t>
            </a:r>
          </a:p>
          <a:p>
            <a:r>
              <a:rPr lang="ru-RU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«</a:t>
            </a:r>
            <a:r>
              <a:rPr lang="ru-RU" sz="17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Но едва Владимир выехал за околицу в поле, как поднялся ветер и сделалась такая метель, что он ничего не </a:t>
            </a:r>
            <a:r>
              <a:rPr lang="ru-RU" sz="1700" b="1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взвидел</a:t>
            </a:r>
            <a:r>
              <a:rPr lang="ru-RU" sz="17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. В одну минуту дорогу занесло; окрестность исчезла во мгле мутной и желтоватой, сквозь которую летели белые хлопья снегу: небо слилось с землёю. Владимир очутился в поле и напрасно хотел снова попасть на дорогу; лошадь ступала наудачу и поминутно то взъезжала на сугроб, то проваливалась в яму; сани поминутно опрокидывались» - А. Пушкин. Из повести «Метель».</a:t>
            </a:r>
            <a:endParaRPr lang="ru-RU" sz="17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7D04675-83A3-6C54-CF82-33D355E480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62" t="-1" b="-1314"/>
          <a:stretch/>
        </p:blipFill>
        <p:spPr>
          <a:xfrm>
            <a:off x="225632" y="807522"/>
            <a:ext cx="3040084" cy="39069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A6895BB-8226-9EF4-B328-AE8EA3EC9C2A}"/>
              </a:ext>
            </a:extLst>
          </p:cNvPr>
          <p:cNvSpPr txBox="1"/>
          <p:nvPr/>
        </p:nvSpPr>
        <p:spPr>
          <a:xfrm>
            <a:off x="225632" y="4892634"/>
            <a:ext cx="3146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Картина художника  Н. Е. Сверчкова –  </a:t>
            </a:r>
          </a:p>
          <a:p>
            <a:r>
              <a:rPr lang="ru-RU" sz="14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    Вятский художественный музей.</a:t>
            </a:r>
            <a:r>
              <a:rPr 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9255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90CF048-5911-4BB7-AC7C-3F907F23D5F6}"/>
              </a:ext>
            </a:extLst>
          </p:cNvPr>
          <p:cNvSpPr txBox="1"/>
          <p:nvPr/>
        </p:nvSpPr>
        <p:spPr>
          <a:xfrm>
            <a:off x="130629" y="3621975"/>
            <a:ext cx="11887200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100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sz="2000" dirty="0">
                <a:solidFill>
                  <a:schemeClr val="bg1"/>
                </a:solidFill>
              </a:rPr>
              <a:t>м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F21D3F-1C55-BD64-4F08-E838D9D432B8}"/>
              </a:ext>
            </a:extLst>
          </p:cNvPr>
          <p:cNvSpPr txBox="1"/>
          <p:nvPr/>
        </p:nvSpPr>
        <p:spPr>
          <a:xfrm>
            <a:off x="3562597" y="366672"/>
            <a:ext cx="8312728" cy="6000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Bef>
                <a:spcPts val="200"/>
              </a:spcBef>
            </a:pPr>
            <a:r>
              <a:rPr lang="ru-RU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Мария, от томительного ожидания, находится в полуобморочном состоянии.  Свидетели- товарищи жениха, устали от ожидания и, услышав колокольчик тройки, в спешке встречают приезжего. </a:t>
            </a:r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В спешке они, не глядя на ему в лицо, бегом провожают в церковь.</a:t>
            </a:r>
            <a:r>
              <a:rPr lang="ru-RU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Сельский</a:t>
            </a:r>
            <a:r>
              <a:rPr lang="ru-RU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батюшка, не </a:t>
            </a:r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видевши в глаза жениха, совершает обряд венчания. Лишь после свершившегося тайного венчания Мария, подняв глаза на « супруга», понимает- </a:t>
            </a:r>
            <a:r>
              <a:rPr lang="ru-RU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вместо Владимира под венцом стоял совсем незнакомый ей человек. Им оказался проезжий полковник Бурмин, который в церкви остановился из- за разыгравшейся метели. Он- шутки ради- </a:t>
            </a:r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поучаствовал в венчании</a:t>
            </a:r>
            <a:r>
              <a:rPr lang="ru-RU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после чего продолжил свой путь. Маша возвращается домой, тяжело заболевает и с трудом выбирается из болезни. Владимир погибает на войне. Оправившись от болезни, Маша узнает о гибели любимого. </a:t>
            </a:r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Б</a:t>
            </a:r>
            <a:r>
              <a:rPr lang="ru-RU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удучи повенчанной с неизвестным человеком и сохраняя тайну своего венчания, она не имеет возможности создать семью. Бурмин, как бы исчезает из рассказа. Однако, спустя четыре года, он встречается с Марией и влюбляется в нее. Марию ( теперь уже Марию Гавриловну) он естественно не узнает. Признаваясь в своей любви, Бурмину приходится честно признаться в содеянной давней шутке с венчанием.   И, случается чудо- Мария вспоминает его лицо. Он был с нею под венцом  Счастливый конец повести Александр Пушкин связал с образом метели, которая закружила жизнь его героев, как снежинки в вихре «судьбы».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7B2FA6-5C41-79BD-EE86-E5321D5FB0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288" y="742207"/>
            <a:ext cx="3221805" cy="4092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7A5FFE-ED37-F158-2F03-B70C6DBB6000}"/>
              </a:ext>
            </a:extLst>
          </p:cNvPr>
          <p:cNvSpPr txBox="1"/>
          <p:nvPr/>
        </p:nvSpPr>
        <p:spPr>
          <a:xfrm>
            <a:off x="198288" y="4999512"/>
            <a:ext cx="32218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«Вьюга» - из частной коллекции,  </a:t>
            </a:r>
          </a:p>
          <a:p>
            <a:r>
              <a:rPr 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предположительно - художник   </a:t>
            </a:r>
          </a:p>
          <a:p>
            <a:r>
              <a:rPr 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А. К. Саврасов</a:t>
            </a:r>
          </a:p>
        </p:txBody>
      </p:sp>
      <p:sp>
        <p:nvSpPr>
          <p:cNvPr id="6" name="AutoShape 2" descr="&quot;Метель&quot;, В.Д. Фалилеев. Частное собрание.">
            <a:extLst>
              <a:ext uri="{FF2B5EF4-FFF2-40B4-BE49-F238E27FC236}">
                <a16:creationId xmlns:a16="http://schemas.microsoft.com/office/drawing/2014/main" id="{B649F18A-B649-BCC8-A831-1EB52886114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8946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BDB0BD-C3F4-49E0-8766-9C43B76BAFEE}"/>
              </a:ext>
            </a:extLst>
          </p:cNvPr>
          <p:cNvSpPr txBox="1"/>
          <p:nvPr/>
        </p:nvSpPr>
        <p:spPr>
          <a:xfrm>
            <a:off x="5664531" y="523449"/>
            <a:ext cx="6341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.</a:t>
            </a:r>
            <a:r>
              <a:rPr lang="ru-RU" sz="20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</a:t>
            </a:r>
            <a:endParaRPr lang="ru-RU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6D7171-D2EC-482E-9242-25D189FC9922}"/>
              </a:ext>
            </a:extLst>
          </p:cNvPr>
          <p:cNvSpPr txBox="1"/>
          <p:nvPr/>
        </p:nvSpPr>
        <p:spPr>
          <a:xfrm>
            <a:off x="3740727" y="224630"/>
            <a:ext cx="8265228" cy="6302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2100"/>
              </a:spcAft>
            </a:pPr>
            <a:r>
              <a:rPr lang="ru-RU" spc="55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Композитор Георгий Свиридов в</a:t>
            </a:r>
            <a:r>
              <a:rPr lang="ru-RU" spc="55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первые обратился к творчеству         Александра Пушкина в 1935 году, создав цикл из шести романсов, в которых раскрылось его мастерство. Тогда же произошло и открытие главной темы творчества Свиридова — темы Поэта и его, высокого предназначения судьбы, неразрывно связанной с темой России. </a:t>
            </a:r>
            <a:r>
              <a:rPr lang="ru-RU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«Метель» — последняя повесть из цикла «Повести покойного Ивана Петровича Белкина», написанная Пушкиным в Болдине осенью 1830 года всего за один день привлекла сначала внимание киноактера, сценариста  и режиссера Владимира Басова. В 1964 году Владимир Басов начал снимать широкоэкранный фильм о романтической истории, написанной Пушкиным в повести «Метель». </a:t>
            </a:r>
            <a:r>
              <a:rPr lang="ru-RU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Написать музыку к фильму Басов предложил Георгию Свиридову. В 1973 году Свиридов переработал свою партитуру в самостоятельное произведение для симфонического оркестра под названием «Музыкальные иллюстрации к повести А. С. Пушкина 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</a:rPr>
              <a:t>«</a:t>
            </a:r>
            <a:r>
              <a:rPr lang="ru-RU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Метель».        Эта сюита стала одним из самых любимых и популярных произведений 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</a:rPr>
              <a:t>у слушателей. Музыка к фильму «Метель», ставшая впоследствии оркестровой сюитой, полностью </a:t>
            </a:r>
            <a:r>
              <a:rPr lang="ru-RU" spc="55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соответствует духу пушкинской повести. Оркестр передает музыку эпохи начала </a:t>
            </a:r>
            <a:r>
              <a:rPr lang="en-US" spc="55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XIX</a:t>
            </a:r>
            <a:r>
              <a:rPr lang="ru-RU" spc="55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века. Свиридов вроде бы, </a:t>
            </a:r>
            <a:r>
              <a:rPr lang="ru-RU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используя интонации </a:t>
            </a:r>
            <a:r>
              <a:rPr lang="ru-RU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вальсах, маршах, романсах, перезвонах бубенцов, всегда висевших на дугах ямщицких лошадей , характерные для того времени. Однако, наполняет свою партитуру композитор особым строем мелодических и гармонических оборотов, присущих только его – Свиридовскому стилю музыки.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Picture 2" descr="Биография Георгия Васильевича Свиридова | Детская ...">
            <a:extLst>
              <a:ext uri="{FF2B5EF4-FFF2-40B4-BE49-F238E27FC236}">
                <a16:creationId xmlns:a16="http://schemas.microsoft.com/office/drawing/2014/main" id="{83B5DAED-D62F-C01A-6281-B9C7B9A66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8" y="1080040"/>
            <a:ext cx="3257799" cy="30246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46370B4-819D-5ABC-D3D0-D480A93DBB25}"/>
              </a:ext>
            </a:extLst>
          </p:cNvPr>
          <p:cNvSpPr txBox="1"/>
          <p:nvPr/>
        </p:nvSpPr>
        <p:spPr>
          <a:xfrm>
            <a:off x="482928" y="4393869"/>
            <a:ext cx="3257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Свиридов Георгий Васильевич </a:t>
            </a:r>
          </a:p>
          <a:p>
            <a:r>
              <a:rPr lang="ru-RU" sz="1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1915- 1998</a:t>
            </a:r>
          </a:p>
        </p:txBody>
      </p:sp>
    </p:spTree>
    <p:extLst>
      <p:ext uri="{BB962C8B-B14F-4D97-AF65-F5344CB8AC3E}">
        <p14:creationId xmlns:p14="http://schemas.microsoft.com/office/powerpoint/2010/main" val="1771494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4FC185F-A6FC-4D2C-9243-1C3FB8FF9FBB}"/>
              </a:ext>
            </a:extLst>
          </p:cNvPr>
          <p:cNvSpPr txBox="1"/>
          <p:nvPr/>
        </p:nvSpPr>
        <p:spPr>
          <a:xfrm>
            <a:off x="76038" y="2677884"/>
            <a:ext cx="2144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   </a:t>
            </a:r>
            <a:endParaRPr lang="ru-RU" sz="1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3E8DCF-3023-44AD-8F25-ABDC12E4AF4C}"/>
              </a:ext>
            </a:extLst>
          </p:cNvPr>
          <p:cNvSpPr txBox="1"/>
          <p:nvPr/>
        </p:nvSpPr>
        <p:spPr>
          <a:xfrm rot="10800000" flipV="1">
            <a:off x="296880" y="4425472"/>
            <a:ext cx="1135281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«В бурные времена возникают особо гармоничные художественные натуры, воплощающие в себе высшее устремление человека, устремление к внутренней гармонии человеческой личности в противовес хаосу мира... Эта гармония внутреннего мира соединена с пониманием и ощущением трагичности жизни, но в то же время является преодолением этого трагизма. Стремление к внутренней гармонии, сознание высокого предназначения человека — вот что сейчас особенно звучит для меня в Пушкине.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</a:rPr>
              <a:t>» - </a:t>
            </a:r>
            <a:r>
              <a:rPr lang="ru-RU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Георгий Свиридов</a:t>
            </a:r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endParaRPr lang="ru-RU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Picture 2" descr="Музыкальные иллюстрации к повести Пушкина &quot;Метель&quot;">
            <a:extLst>
              <a:ext uri="{FF2B5EF4-FFF2-40B4-BE49-F238E27FC236}">
                <a16:creationId xmlns:a16="http://schemas.microsoft.com/office/drawing/2014/main" id="{49BF05FC-DF53-3686-AB85-4916050BC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456" y="353568"/>
            <a:ext cx="3535421" cy="3950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9AED1DC-CD78-9657-BE24-2E85F7BAC5F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41" t="-1" r="14693" b="-1724"/>
          <a:stretch/>
        </p:blipFill>
        <p:spPr>
          <a:xfrm>
            <a:off x="5641207" y="353568"/>
            <a:ext cx="4075817" cy="3950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6714B86-0E9C-7AE1-84D6-B8CDE8465301}"/>
              </a:ext>
            </a:extLst>
          </p:cNvPr>
          <p:cNvSpPr txBox="1"/>
          <p:nvPr/>
        </p:nvSpPr>
        <p:spPr>
          <a:xfrm>
            <a:off x="6760299" y="216536"/>
            <a:ext cx="5209090" cy="3751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120"/>
              </a:spcAft>
              <a:tabLst>
                <a:tab pos="457200" algn="l"/>
              </a:tabLst>
            </a:pPr>
            <a:r>
              <a:rPr lang="ru-RU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4127064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1DC00AB-B57E-89B5-EDFD-6605E4DCC4AB}"/>
              </a:ext>
            </a:extLst>
          </p:cNvPr>
          <p:cNvSpPr txBox="1"/>
          <p:nvPr/>
        </p:nvSpPr>
        <p:spPr>
          <a:xfrm>
            <a:off x="297393" y="4844949"/>
            <a:ext cx="11566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dirty="0">
              <a:solidFill>
                <a:schemeClr val="bg1"/>
              </a:solidFill>
              <a:effectLst/>
              <a:latin typeface="Calibri" panose="020F0502020204030204" pitchFamily="34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5D2C75-D46D-E278-8712-245DD3005F87}"/>
              </a:ext>
            </a:extLst>
          </p:cNvPr>
          <p:cNvSpPr txBox="1"/>
          <p:nvPr/>
        </p:nvSpPr>
        <p:spPr>
          <a:xfrm>
            <a:off x="3388936" y="178130"/>
            <a:ext cx="8652643" cy="6347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700" dirty="0">
                <a:solidFill>
                  <a:schemeClr val="bg1"/>
                </a:solidFill>
                <a:latin typeface="Calibri" panose="020F0502020204030204" pitchFamily="34" charset="0"/>
              </a:rPr>
              <a:t>Преобразованные композитором Г. Свиридовым «Иллюстрации к повести А. Пушкина «Метель» в сюиту из девяти номеров : «Тройка», «Вальс», «Весна и осень». «Романс», «Пастораль» , «Военный марш», «Венчание», «Отзвуки вальса» и «Зимняя дорога» раскрывают содержание повести в последовательности рассказа. Однако каждая пьеса сюиты несет иную  смысловую драматическую нагрузку, чем в фильме.  «Романс» в фильме сопровождает кадры бытовой сцены, в которой Маша музицирует на фортепиано. Музицируя, она думает о побеге из родительского дома для тайного венчания с возлюбленным. Но музыка романса в этой сцене не имеет той эмоциональной напряженности и драматической окраски, какую  «Романс» приобретает в сюите. В сюите «Романс» звучит, как драматическая кульминация всей сюиты. В фильме  «Романс» только иллюстрация бытовой сцены в кадре. Музыка пьесы «Тройка» в сюите тоже приобрела иной смысл. Музыка «Тройки» в фильме ассоциирована с настроением мятущейся зимней природы. Музыка соответствует смятению чувств героев, решившихся на отчаянный поступок- венчание без благословения родителей. В сюите «Тройка» - увертюра. Это символ движения жизни вперед. Скорость определяет развитие всех последующих событий.  Интонационная связь «Тройки»- увертюры с заключительной пьесой  «Зимняя дорога»  также имеет символический смысл вечного движения времени. «Вальс» и « Отзвуки вальса» – драматургическая арка сюиты, как трансформация эмоционального состояния Марии. В «Отзвуках» звучит только лирическая часть «Вальса». Нет более юношеских мечтаний у героини повести. Это воспоминание о несбывшихся надеждах. Яркая тема первой части «Вальса» звучит в «Отзвуках» робко. Взаимные чувства симпатии Марии и Бурмина как бы не имеют возможности продолжения из-за того, что каждый из них уже состоит в браке и, в данный момент,  чувства обоих  не имеют возможности для счастливого завершения.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99EFD99-A3BF-3E41-563E-5988F26DEA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21" y="1080655"/>
            <a:ext cx="3091543" cy="376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519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F6253F-7D27-92C7-0A62-256F231B05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t="-1" r="569" b="386"/>
          <a:stretch/>
        </p:blipFill>
        <p:spPr bwMode="auto">
          <a:xfrm>
            <a:off x="190007" y="1021277"/>
            <a:ext cx="3028206" cy="35269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B9C1450-1E1A-70C4-C442-3F2C324B9943}"/>
              </a:ext>
            </a:extLst>
          </p:cNvPr>
          <p:cNvSpPr txBox="1"/>
          <p:nvPr/>
        </p:nvSpPr>
        <p:spPr>
          <a:xfrm>
            <a:off x="3325091" y="178130"/>
            <a:ext cx="8676902" cy="6031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Георгий Васильевич Свиридов, Герой Социалистического Труда, лауреат Ленинской премии и трех Государственных премий СССР, Народный артист Советского Союза.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Его творчество — это содержательная мощь и глубина, выраженная мелодиями пронзительной душевности и 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содержательной 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ясности. Музыка Свиридова исходит от сердца и говорит со слушателем простым искренним языком. Свиридов великий мастер не только вокальной и хоровой музыки, но симфонических партитур. К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лассикой русской музыки </a:t>
            </a:r>
            <a:r>
              <a:rPr lang="en-US" sz="20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XX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века 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стали его романсы и песни на слова А. Пушкина, Ф. Тютчева,  А. Блока, С. Есенина, «Хоровой концерт памяти  А. Юрлова», хоры к драме А. К. Толстого  «Царь Федор Иоаннович», «Маленький триптих» для симфонического оркестра, «Патетическая оратория» на слова Маяковского для баса, хора и оркестра, кантата «Курские песни» на народные слова, симфонические сюиты «Время, вперед!» и «Метель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», концерт для струнных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 маленькие кантаты: «Деревянная Русь» 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- 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слова  Есенина, «Снег идет» - слова Пастернака, «Ночные облака» на слова Блока и другие сочинения.</a:t>
            </a:r>
          </a:p>
          <a:p>
            <a:pPr marL="342900" lvl="0" indent="-342900">
              <a:lnSpc>
                <a:spcPct val="107000"/>
              </a:lnSpc>
              <a:spcAft>
                <a:spcPts val="120"/>
              </a:spcAft>
              <a:tabLst>
                <a:tab pos="457200" algn="l"/>
              </a:tabLst>
            </a:pPr>
            <a:r>
              <a:rPr lang="ru-RU" sz="22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16 декабря 2025 года весь музыкальный мир отметил 110 летний юбилей композитора и певца родной земли- Георгия Свиридова.</a:t>
            </a:r>
            <a:endParaRPr lang="ru-RU" sz="22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866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F8B63B-D9E7-965C-4EB5-7BEE009EC07A}"/>
              </a:ext>
            </a:extLst>
          </p:cNvPr>
          <p:cNvSpPr txBox="1"/>
          <p:nvPr/>
        </p:nvSpPr>
        <p:spPr>
          <a:xfrm>
            <a:off x="3859481" y="130629"/>
            <a:ext cx="821772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 20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</a:rPr>
              <a:t>19 году по мотивам повести Александра Пушкина был создан о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дноактный балет «Метель» на музыку Георгия  Свиридова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</a:rPr>
              <a:t> в 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театре Бориса Эйфмана. Это был дебют в качестве хореографа -солиста балета театра-  Олега </a:t>
            </a:r>
            <a:r>
              <a:rPr lang="ru-RU" sz="1600" b="1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Габышева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 Балет был поставлен к 40- летнему юбилею театра. 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Сочинение Георгия Свиридова, пронизанное лирикой и нежностью, играет одну из определяющих ролей в создании такого поэтичного хореографического полотна. Балетмейстер нашел верное настроение, эмоции, позволяющие не привязываться к именам персонажей, к сюжету, а наблюдать взаимоотношения поистине русских героев, с широкой палитрой их душевных переживаний. Образ метели также нашел отражение в эмоциональных метаниях героев. 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Т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рогательным выглядит дуэт  на музыку «Романса». Проникновенная мелодия оттеняет ускользающее 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счастье 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героев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- это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обреченность на расставание. 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К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ульминация хореографии балета 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совпадает с кульминацией в музыке - с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эмоционально нарастающим звучанием оркестра. Музыка из сюиты Г. Свиридова  «Метель» сделала балет спектаклем, с драматургически выстроенным сюжетом, с  образами, 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живущими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под гнетом невидимой «судьбы». Эмоциональный строй музыки сюиты «Метель», как фатум правит судьбами влюбленных героев повести, отображен в хореографии балета. Балет живет на сцене театра Б. Эйфмана в Санкт- Петербурге.</a:t>
            </a:r>
          </a:p>
          <a:p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В 2024 году к 225- летнему юбилею Александра Пушкина был балет «Метель» на музыку Георгия Свиридова балетмейстером- постановщиком Хабаровского музыкального театра 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Андреем Крыловым. 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</a:rPr>
              <a:t>Создавая балет,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А. Крылов признался, что произведение Свиридова вроде бы совсем не балетное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</a:rPr>
              <a:t>. 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Однако к балету на сюжет этой повести А. Пушкина, невозможно представить другую музыку. Кроме этого 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</a:rPr>
              <a:t>Андрею Крылову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очень хотелось, чтобы музыка его любимого гениального композитора Георгия Свиридова пришла в театр и звучала на балетной сцене.</a:t>
            </a:r>
            <a:endParaRPr lang="ru-RU" sz="1600" b="1" i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7187128-3EB4-B644-DBCD-858662BE7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57" y="472044"/>
            <a:ext cx="3475406" cy="26827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C4CBF08-B2BC-D720-5B91-B20BC207067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887" r="6445" b="2039"/>
          <a:stretch/>
        </p:blipFill>
        <p:spPr>
          <a:xfrm>
            <a:off x="285007" y="3429000"/>
            <a:ext cx="3475406" cy="2460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8484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4557241-A3B3-D270-8787-D745F3642FF3}"/>
              </a:ext>
            </a:extLst>
          </p:cNvPr>
          <p:cNvSpPr txBox="1"/>
          <p:nvPr/>
        </p:nvSpPr>
        <p:spPr>
          <a:xfrm>
            <a:off x="190005" y="95003"/>
            <a:ext cx="1187532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Среди друзей Георгия Васильевича Свиридова был поэт Владимир Андреевич Костров.  Дружбу композитора Свиридова и поэта Кострова соединяла любовь к </a:t>
            </a:r>
            <a:r>
              <a:rPr lang="ru-RU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простой народной песне, и  бабушкиным молитвам. Их роднило восхищение русской речью </a:t>
            </a: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с</a:t>
            </a:r>
            <a:r>
              <a:rPr lang="ru-RU" sz="2000" b="1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легким, но острым словцом; крылатой поговоркой и мудрой пословицей;  добродушной сказкой и, постигнутым с детства, непрерываемым круговоротом трудовой жизни на земле. Они оба- поэт и композитор- с необыкновенной нежностью воспринимали русский мир, знающий не только трагедии истории, но умеющий любоваться красотой родной природы, простодушной улыбкой и добротой человеческого участия. </a:t>
            </a: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Своему другу- поэту Владимиру Кострову композитор Свиридов писал в одном из писем: 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«Дорогой Владимир Андреевич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!</a:t>
            </a:r>
            <a:r>
              <a:rPr lang="ru-RU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С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пасибо за присланную книгу. Лежу я теперь в больнице, читаю её внимательно. Близко это мне – очень! Душа у Вас – мягкая как воск. Стал было отмечать стихотворения, которые особо понравились, их набралось – много… Мне особенно близки те, в которых лирика перерастает в символ. Например, «Бег белой лошади». Или – «Пропахла, словно пасека, избушка лесника», – что за прелесть – саморастворение. Это русское, идёт у нас с Востока, оно смешано с православным Христианством, с верой, чуждой идее «самовыражения» личности любой ценой!</a:t>
            </a: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 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Здесь же </a:t>
            </a:r>
            <a:r>
              <a:rPr lang="ru-RU" sz="2000" b="1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самоумаление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самоуничтожение – «Всё во мне и я во всём». Это, как самосожжение в «Хованщине» – слиться с миром в пламени, а не выделиться, не отъединиться от него. </a:t>
            </a:r>
            <a:r>
              <a:rPr lang="ru-RU" sz="20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Э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то – страдательная черта, страдательная вера! Таков наш удел. Как прекрасна лирика: «В день и час, когда на Химках…», «</a:t>
            </a:r>
            <a:r>
              <a:rPr lang="ru-RU" sz="2000" b="1" i="1" dirty="0" err="1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Лунно</a:t>
            </a: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», «Первый снег», «Блины», «Деду», «Икона» (ждёт!), «Сапоги», «Земли едва касаясь…», где Вы так великодушно меня вознесли, и другое… Будьте здоровы, берегите себя. Русская поэзия теперь на подъёме, хотя подъём этот очень крут! Я – счастлив и не чувствую себя так смертельно одиноко… 12.XII.1982 г</a:t>
            </a:r>
            <a:r>
              <a:rPr lang="ru-RU" sz="20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.»</a:t>
            </a:r>
            <a:endParaRPr 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0439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72D0AAF-11DF-EBF5-51CA-D29F4E6DE5E8}"/>
              </a:ext>
            </a:extLst>
          </p:cNvPr>
          <p:cNvSpPr txBox="1"/>
          <p:nvPr/>
        </p:nvSpPr>
        <p:spPr>
          <a:xfrm>
            <a:off x="391886" y="190005"/>
            <a:ext cx="347947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Владимир Костров о музыке 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   </a:t>
            </a:r>
            <a:r>
              <a:rPr lang="ru-RU" sz="1800" b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Георгия Свиридова-</a:t>
            </a:r>
          </a:p>
          <a:p>
            <a:r>
              <a:rPr lang="ru-RU" b="1" i="1" dirty="0">
                <a:solidFill>
                  <a:schemeClr val="bg1"/>
                </a:solidFill>
                <a:latin typeface="Calibri" panose="020F0502020204030204" pitchFamily="34" charset="0"/>
              </a:rPr>
              <a:t>«</a:t>
            </a: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Незримы и невыразимы,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Лишённые телесных пут,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Рождественские серафимы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Теперь Свиридову поют.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О тесноте земной юдоли,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Где каждый звук его зачат,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 морозном небе, в чистом поле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Распевы горние звучат.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И хора сладкое согласье,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Мерцающее в звёздной мгле,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Так внятно говорит о счастье,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Ещё возможном на земле.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И как пророк в сухой пустыне,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С надеждой глядя в небеса,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Почти оглохшая Россия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Внимает эти голоса.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Молись и верь, Земля родная.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Проглянет солнце из-за туч…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А, может быть, и двери рая</a:t>
            </a:r>
            <a:b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18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Скрипичный отворяет ключ».</a:t>
            </a:r>
            <a:r>
              <a:rPr lang="ru-RU" sz="1800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</a:t>
            </a:r>
            <a:endParaRPr lang="ru-RU" sz="18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6D45EF-6DDD-6586-BB67-FCC239652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9376" y="651808"/>
            <a:ext cx="2671949" cy="3393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14C200-11B7-BCC4-5CF1-4E228FA6CAD3}"/>
              </a:ext>
            </a:extLst>
          </p:cNvPr>
          <p:cNvSpPr txBox="1"/>
          <p:nvPr/>
        </p:nvSpPr>
        <p:spPr>
          <a:xfrm>
            <a:off x="3776352" y="4156363"/>
            <a:ext cx="2857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      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Костров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 Владимир Андреевич 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1935 - 2022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19876A-D7E7-009E-2863-A7CCBC81319E}"/>
              </a:ext>
            </a:extLst>
          </p:cNvPr>
          <p:cNvSpPr txBox="1"/>
          <p:nvPr/>
        </p:nvSpPr>
        <p:spPr>
          <a:xfrm>
            <a:off x="6634350" y="200545"/>
            <a:ext cx="540723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t"/>
            <a:r>
              <a:rPr lang="ru-RU" sz="17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Владимир Андреевич Костров- известный советский и российский поэт, переводчик, драматург. 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</a:rPr>
              <a:t>Д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остойный наследник традиций русской классической литературы, поистине русский писатель, оказавший свое влияние на литературу второй половины XX века и начала третьего тысячелетия. Его перу принадлежит свыше 20 авторских поэтических сборников. В стихах Владимира Кострова веют ветры родины, струится река детства Ветлуга, доносится запах полевых цветов и шумят вётлы. В своем творчестве он передает народный дух, русский быт, не похожий и не присущий никакому другому уголку земного шара. Поэт размышляет о жизни и судьбе, о любви и чести, о верности и долге</a:t>
            </a:r>
            <a:r>
              <a:rPr lang="ru-RU" sz="1600" b="1" i="1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</a:rPr>
              <a:t>П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оэзия Владимира Кострова, как связующая, скрепляющая нить во многовековой иерархии человеческих духовных ценностей. Более всего   поэт Владимир Костров известен широкому кругу читателей, как автор любимых народом песен, среди которых  – знаменитая композиция «Здравствуй, мир! Здравствуй, друг! Здравствуй, песен щедрый круг…» на музыку Лоры Квинт. </a:t>
            </a:r>
            <a:r>
              <a:rPr lang="ru-RU" sz="16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Песня была</a:t>
            </a:r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написана для закрытия Игр доброй воли 1986 года в Москве. Идее Игр доброй воли, как нельзя лучше, отвечали простые и веселые слова: «Мир проснулся, как ребёнок. Солнце брызжет в берега. Мчится резвый жеребёнок на зеленые луга…»</a:t>
            </a:r>
          </a:p>
        </p:txBody>
      </p:sp>
    </p:spTree>
    <p:extLst>
      <p:ext uri="{BB962C8B-B14F-4D97-AF65-F5344CB8AC3E}">
        <p14:creationId xmlns:p14="http://schemas.microsoft.com/office/powerpoint/2010/main" val="2196792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FEF5AD0-7443-5ADD-C4D0-0ABC4CC785D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53621" y="952156"/>
            <a:ext cx="2401662" cy="31101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52305F-697D-8D66-2D49-C50A150661A6}"/>
              </a:ext>
            </a:extLst>
          </p:cNvPr>
          <p:cNvSpPr txBox="1"/>
          <p:nvPr/>
        </p:nvSpPr>
        <p:spPr>
          <a:xfrm>
            <a:off x="433450" y="296882"/>
            <a:ext cx="11204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Георгий Свиридов, Иллюстрации к повести А. Пушкина «Метель» – сюита «Метель»</a:t>
            </a:r>
          </a:p>
        </p:txBody>
      </p:sp>
      <p:pic>
        <p:nvPicPr>
          <p:cNvPr id="2" name="Georgij_Sveridov_-_Romans_Metel_(TheMP3.Info)">
            <a:hlinkClick r:id="" action="ppaction://media"/>
            <a:extLst>
              <a:ext uri="{FF2B5EF4-FFF2-40B4-BE49-F238E27FC236}">
                <a16:creationId xmlns:a16="http://schemas.microsoft.com/office/drawing/2014/main" id="{10C8C0DF-327D-29D6-CDA1-CCAD8F51BAD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90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849652" y="4869873"/>
            <a:ext cx="609600" cy="6096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562C502-63C0-88B1-ED34-C32A94B2E0C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4829" r="3950" b="-2107"/>
          <a:stretch/>
        </p:blipFill>
        <p:spPr>
          <a:xfrm>
            <a:off x="1004108" y="952156"/>
            <a:ext cx="6251662" cy="3110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_Метель_ [muzce.com]">
            <a:hlinkClick r:id="" action="ppaction://media"/>
            <a:extLst>
              <a:ext uri="{FF2B5EF4-FFF2-40B4-BE49-F238E27FC236}">
                <a16:creationId xmlns:a16="http://schemas.microsoft.com/office/drawing/2014/main" id="{F786741F-0339-5ADF-A52B-AC90A2C3091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95000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824841" y="4869873"/>
            <a:ext cx="609600" cy="609600"/>
          </a:xfrm>
          <a:prstGeom prst="rect">
            <a:avLst/>
          </a:prstGeom>
        </p:spPr>
      </p:pic>
      <p:pic>
        <p:nvPicPr>
          <p:cNvPr id="5" name="Georgij_Sviridov_-_Zimnyaya_doroga_(SkySound.cc)">
            <a:hlinkClick r:id="" action="ppaction://media"/>
            <a:extLst>
              <a:ext uri="{FF2B5EF4-FFF2-40B4-BE49-F238E27FC236}">
                <a16:creationId xmlns:a16="http://schemas.microsoft.com/office/drawing/2014/main" id="{A62FAB04-2599-C616-18D4-EE28200ABE8C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967843" y="4855029"/>
            <a:ext cx="609600" cy="609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1DAB08-9284-4251-BDED-F997C524962A}"/>
              </a:ext>
            </a:extLst>
          </p:cNvPr>
          <p:cNvSpPr txBox="1"/>
          <p:nvPr/>
        </p:nvSpPr>
        <p:spPr>
          <a:xfrm>
            <a:off x="1080655" y="4153602"/>
            <a:ext cx="2956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«Тройка» - фрагмент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E29B01-FE87-B2E8-3FD7-6CA4A27CC079}"/>
              </a:ext>
            </a:extLst>
          </p:cNvPr>
          <p:cNvSpPr txBox="1"/>
          <p:nvPr/>
        </p:nvSpPr>
        <p:spPr>
          <a:xfrm>
            <a:off x="4310743" y="4153602"/>
            <a:ext cx="2872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«Зимняя дорога»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D4394C9-EA1C-47F2-CFB2-C4C235566528}"/>
              </a:ext>
            </a:extLst>
          </p:cNvPr>
          <p:cNvSpPr txBox="1"/>
          <p:nvPr/>
        </p:nvSpPr>
        <p:spPr>
          <a:xfrm>
            <a:off x="7965497" y="4153602"/>
            <a:ext cx="2639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«Романс</a:t>
            </a:r>
            <a:r>
              <a:rPr lang="ru-RU" b="1">
                <a:solidFill>
                  <a:schemeClr val="bg1"/>
                </a:solidFill>
                <a:latin typeface="Calibri" panose="020F0502020204030204" pitchFamily="34" charset="0"/>
              </a:rPr>
              <a:t>»- фрагмент</a:t>
            </a:r>
            <a:endParaRPr 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072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6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738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441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62121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9408E15-F386-757C-3A7B-2AC05CB8349E}"/>
              </a:ext>
            </a:extLst>
          </p:cNvPr>
          <p:cNvSpPr txBox="1"/>
          <p:nvPr/>
        </p:nvSpPr>
        <p:spPr>
          <a:xfrm>
            <a:off x="676894" y="581891"/>
            <a:ext cx="108065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Calibri" panose="020F0502020204030204" pitchFamily="34" charset="0"/>
              </a:rPr>
              <a:t>         Георгий Свиридов</a:t>
            </a: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, Иллюстрации к повести А. Пушкина «Метель» – сюита «Метель»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B0DA8FD-D654-D5EA-8FCC-860A979A014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7778" t="2566" r="8327" b="3149"/>
          <a:stretch/>
        </p:blipFill>
        <p:spPr>
          <a:xfrm>
            <a:off x="2617322" y="1463040"/>
            <a:ext cx="3879940" cy="25445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14C5F45-8AEF-60D6-9F77-2B943BBAADC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8103" t="4684" r="40025" b="30706"/>
          <a:stretch/>
        </p:blipFill>
        <p:spPr>
          <a:xfrm>
            <a:off x="1213816" y="1478948"/>
            <a:ext cx="1196241" cy="25445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2D9A213-71F8-2B57-15AD-C22E7FDF5F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04527" y="1463040"/>
            <a:ext cx="4523676" cy="25445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4D39CBA-5830-2357-7EE9-EC0C80942096}"/>
              </a:ext>
            </a:extLst>
          </p:cNvPr>
          <p:cNvSpPr txBox="1"/>
          <p:nvPr/>
        </p:nvSpPr>
        <p:spPr>
          <a:xfrm>
            <a:off x="2220686" y="4203864"/>
            <a:ext cx="2992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«Вальс»</a:t>
            </a:r>
          </a:p>
        </p:txBody>
      </p:sp>
      <p:pic>
        <p:nvPicPr>
          <p:cNvPr id="2" name="Georgij_Sviridov_-_Vals_iz_k_f_Metel_(SkySound.cc)">
            <a:hlinkClick r:id="" action="ppaction://media"/>
            <a:extLst>
              <a:ext uri="{FF2B5EF4-FFF2-40B4-BE49-F238E27FC236}">
                <a16:creationId xmlns:a16="http://schemas.microsoft.com/office/drawing/2014/main" id="{5B1EEE9F-F3EC-4AF9-6B7C-B976233A5FE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3000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312522" y="4769452"/>
            <a:ext cx="609600" cy="609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F23CFF-C7A6-7E6B-1EEC-13A66BBFDD91}"/>
              </a:ext>
            </a:extLst>
          </p:cNvPr>
          <p:cNvSpPr txBox="1"/>
          <p:nvPr/>
        </p:nvSpPr>
        <p:spPr>
          <a:xfrm>
            <a:off x="6816436" y="4388530"/>
            <a:ext cx="4411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Calibri" panose="020F0502020204030204" pitchFamily="34" charset="0"/>
              </a:rPr>
              <a:t>             «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Отзвуки вальса»</a:t>
            </a:r>
          </a:p>
        </p:txBody>
      </p:sp>
      <p:pic>
        <p:nvPicPr>
          <p:cNvPr id="9" name="Georgij_Sviridov_-_Syuita_Metel_8._Otzvuki_valsa_(SkySound.cc)">
            <a:hlinkClick r:id="" action="ppaction://media"/>
            <a:extLst>
              <a:ext uri="{FF2B5EF4-FFF2-40B4-BE49-F238E27FC236}">
                <a16:creationId xmlns:a16="http://schemas.microsoft.com/office/drawing/2014/main" id="{4B3FEB26-C81E-2466-DAB6-DC341649EC2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035636" y="48339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2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8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065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10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6BB153-4560-4FEA-B021-E5C8A774FF45}"/>
              </a:ext>
            </a:extLst>
          </p:cNvPr>
          <p:cNvSpPr txBox="1"/>
          <p:nvPr/>
        </p:nvSpPr>
        <p:spPr>
          <a:xfrm>
            <a:off x="332509" y="296884"/>
            <a:ext cx="11293433" cy="6206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ЗАДАНИЕ №19-20 - 21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  <a:endParaRPr lang="ru-RU" sz="22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1 «Повести покойного Ивана Петровича Белкина»- Александра Сергеевича Пушкина это: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а). Цикл стихотворений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б). Цикл повестей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в). роман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2. Прочитайте повесть А. С. Пушкина «Метель» и назовите главных героев повести. 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3. Почему не состоялась свадьба главных героев повести «Метель» :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а). Невеста раздумала выходить замуж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б). Жених раздумал жениться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в). Иная причина…какая?</a:t>
            </a:r>
          </a:p>
          <a:p>
            <a:pPr lvl="0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Какова главная интрига повести «Метель»- что происходит с героями повести из-за метели? </a:t>
            </a:r>
          </a:p>
          <a:p>
            <a:pPr lvl="0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Кто и для чего предложил композитору Георгию Свиридову написать музыку к повести А. Пушкина «Метель»?</a:t>
            </a:r>
          </a:p>
          <a:p>
            <a:pPr lvl="0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Какое название своей музыке к повести А. Пушкина «Метель» дал композитор Г. Свиридов?</a:t>
            </a:r>
          </a:p>
          <a:p>
            <a:pPr lvl="0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7. Почему эту музыку Г. Свиридова называют сюитой? </a:t>
            </a:r>
          </a:p>
          <a:p>
            <a:pPr lvl="0"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8 . Назовите все части сюиты.</a:t>
            </a:r>
            <a:endParaRPr lang="ru-RU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endParaRPr lang="ru-RU" sz="22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Ответы присылайте на почту: </a:t>
            </a:r>
            <a:r>
              <a:rPr lang="en-US" sz="2400" b="1" dirty="0" err="1">
                <a:solidFill>
                  <a:schemeClr val="bg1"/>
                </a:solidFill>
                <a:latin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muzlitkolt@gmail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</a:t>
            </a:r>
            <a:r>
              <a:rPr lang="en-US" sz="2400" b="1" dirty="0">
                <a:solidFill>
                  <a:schemeClr val="bg1"/>
                </a:solidFill>
                <a:latin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</a:t>
            </a:r>
            <a:r>
              <a:rPr 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m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</a:t>
            </a: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</a:rPr>
              <a:t>Можно принести напечатанные ответы Визиренко Лидии Юрьевны в кабирент№6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641765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1296</TotalTime>
  <Words>2702</Words>
  <Application>Microsoft Office PowerPoint</Application>
  <PresentationFormat>Широкоэкранный</PresentationFormat>
  <Paragraphs>64</Paragraphs>
  <Slides>13</Slides>
  <Notes>0</Notes>
  <HiddenSlides>0</HiddenSlides>
  <MMClips>5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Arial</vt:lpstr>
      <vt:lpstr>Calibri</vt:lpstr>
      <vt:lpstr>Times New Roman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Лидия Визиренко</dc:creator>
  <cp:lastModifiedBy>Лидия Визиренко</cp:lastModifiedBy>
  <cp:revision>286</cp:revision>
  <dcterms:created xsi:type="dcterms:W3CDTF">2021-03-09T14:39:13Z</dcterms:created>
  <dcterms:modified xsi:type="dcterms:W3CDTF">2026-04-14T14:35:40Z</dcterms:modified>
</cp:coreProperties>
</file>