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7" r:id="rId4"/>
    <p:sldId id="269" r:id="rId5"/>
    <p:sldId id="270" r:id="rId6"/>
    <p:sldId id="258" r:id="rId7"/>
    <p:sldId id="259" r:id="rId8"/>
    <p:sldId id="262" r:id="rId9"/>
    <p:sldId id="271" r:id="rId10"/>
    <p:sldId id="260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2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4/18/2026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4/18/2026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4/18/2026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1505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A%D0%B5%D1%80%D1%83%D0%B1%D0%B8%D0%BD%D0%B8,_%D0%9B%D1%83%D0%B8%D0%B4%D0%B6%D0%B8" TargetMode="External"/><Relationship Id="rId13" Type="http://schemas.openxmlformats.org/officeDocument/2006/relationships/hyperlink" Target="https://ru.wikipedia.org/wiki/%D0%91%D0%B0%D1%85,_%D0%98%D0%BE%D0%B3%D0%B0%D0%BD%D0%BD_%D0%A1%D0%B5%D0%B1%D0%B0%D1%81%D1%82%D1%8C%D1%8F%D0%BD" TargetMode="External"/><Relationship Id="rId18" Type="http://schemas.openxmlformats.org/officeDocument/2006/relationships/hyperlink" Target="https://ru.wikipedia.org/w/index.php?title=%D0%A7%D0%B5%D1%82%D1%8B%D1%80%D0%B5_%D0%B4%D1%83%D1%85%D0%BE%D0%B2%D0%BD%D1%8B%D1%85_%D0%BF%D0%B5%D1%81%D0%BD%D0%B8&amp;action=edit&amp;redlink=1" TargetMode="External"/><Relationship Id="rId26" Type="http://schemas.openxmlformats.org/officeDocument/2006/relationships/hyperlink" Target="https://ru.wikipedia.org/wiki/%D0%9A%D0%B0%D1%80%D0%B0%D0%BC%D0%B0%D0%BD%D0%BE%D0%B2,_%D0%90%D0%BB%D0%B5%D0%BC%D0%B4%D0%B0%D1%80_%D0%A1%D0%B0%D0%B1%D0%B8%D1%82%D0%BE%D0%B2%D0%B8%D1%87" TargetMode="External"/><Relationship Id="rId3" Type="http://schemas.openxmlformats.org/officeDocument/2006/relationships/slideLayout" Target="../slideLayouts/slideLayout2.xml"/><Relationship Id="rId21" Type="http://schemas.openxmlformats.org/officeDocument/2006/relationships/hyperlink" Target="https://ru.wikipedia.org/w/index.php?title=Ave_Maria_(%D0%91%D0%B8%D0%B7%D0%B5)&amp;action=edit&amp;redlink=1" TargetMode="External"/><Relationship Id="rId7" Type="http://schemas.openxmlformats.org/officeDocument/2006/relationships/hyperlink" Target="https://ru.wikipedia.org/w/index.php?title=Ave_Maria_(%D0%9A%D0%B5%D1%80%D1%83%D0%B1%D0%B8%D0%BD%D0%B8)&amp;action=edit&amp;redlink=1" TargetMode="External"/><Relationship Id="rId12" Type="http://schemas.openxmlformats.org/officeDocument/2006/relationships/hyperlink" Target="https://ru.wikipedia.org/wiki/%D0%93%D1%83%D0%BD%D0%BE,_%D0%A8%D0%B0%D1%80%D0%BB%D1%8C_%D0%A4%D1%80%D0%B0%D0%BD%D1%81%D1%83%D0%B0" TargetMode="External"/><Relationship Id="rId17" Type="http://schemas.openxmlformats.org/officeDocument/2006/relationships/hyperlink" Target="https://ru.wikipedia.org/wiki/%D0%92%D0%B5%D1%80%D0%B4%D0%B8,_%D0%94%D0%B6%D1%83%D0%B7%D0%B5%D0%BF%D0%BF%D0%B5" TargetMode="External"/><Relationship Id="rId25" Type="http://schemas.openxmlformats.org/officeDocument/2006/relationships/hyperlink" Target="https://ru.wikipedia.org/wiki/%D0%9F%D0%B0%D0%BB%D0%B5%D1%81%D1%82%D1%80%D0%B8%D0%BD%D0%B0,_%D0%94%D0%B6%D0%BE%D0%B2%D0%B0%D0%BD%D0%BD%D0%B8_%D0%9F%D1%8C%D0%B5%D1%80%D0%BB%D1%83%D0%B8%D0%B4%D0%B6%D0%B8" TargetMode="External"/><Relationship Id="rId2" Type="http://schemas.openxmlformats.org/officeDocument/2006/relationships/audio" Target="../media/media2.mp3"/><Relationship Id="rId16" Type="http://schemas.openxmlformats.org/officeDocument/2006/relationships/hyperlink" Target="https://ru.wikipedia.org/wiki/%D0%9B%D0%B8%D1%81%D1%82,_%D0%A4%D0%B5%D1%80%D0%B5%D0%BD%D1%86" TargetMode="External"/><Relationship Id="rId20" Type="http://schemas.openxmlformats.org/officeDocument/2006/relationships/hyperlink" Target="https://ru.wikipedia.org/wiki/%D0%9C%D0%B0%D1%81%D0%BA%D0%B0%D0%BD%D1%8C%D0%B8,_%D0%9F%D1%8C%D0%B5%D1%82%D1%80%D0%BE" TargetMode="External"/><Relationship Id="rId29" Type="http://schemas.openxmlformats.org/officeDocument/2006/relationships/image" Target="../media/image5.png"/><Relationship Id="rId1" Type="http://schemas.microsoft.com/office/2007/relationships/media" Target="../media/media2.mp3"/><Relationship Id="rId6" Type="http://schemas.openxmlformats.org/officeDocument/2006/relationships/hyperlink" Target="https://ru.wikipedia.org/wiki/%D0%9A%D0%B0%D1%82%D0%B0%D0%BB%D0%BE%D0%B3_%D0%9A%D1%91%D1%85%D0%B5%D0%BB%D1%8F" TargetMode="External"/><Relationship Id="rId11" Type="http://schemas.openxmlformats.org/officeDocument/2006/relationships/hyperlink" Target="https://ru.wikipedia.org/w/index.php?title=Ave_Maria_(%D0%91%D0%B0%D1%85_%E2%80%94_%D0%93%D1%83%D0%BD%D0%BE)&amp;action=edit&amp;redlink=1" TargetMode="External"/><Relationship Id="rId24" Type="http://schemas.openxmlformats.org/officeDocument/2006/relationships/hyperlink" Target="https://ru.wikipedia.org/wiki/%D0%A1%D1%82%D1%80%D0%B0%D0%B2%D0%B8%D0%BD%D1%81%D0%BA%D0%B8%D0%B9,_%D0%98%D0%B3%D0%BE%D1%80%D1%8C_%D0%A4%D1%91%D0%B4%D0%BE%D1%80%D0%BE%D0%B2%D0%B8%D1%87" TargetMode="External"/><Relationship Id="rId5" Type="http://schemas.openxmlformats.org/officeDocument/2006/relationships/hyperlink" Target="https://ru.wikipedia.org/wiki/%D0%9C%D0%BE%D1%86%D0%B0%D1%80%D1%82,_%D0%92%D0%BE%D0%BB%D1%8C%D1%84%D0%B3%D0%B0%D0%BD%D0%B3_%D0%90%D0%BC%D0%B0%D0%B4%D0%B5%D0%B9" TargetMode="External"/><Relationship Id="rId15" Type="http://schemas.openxmlformats.org/officeDocument/2006/relationships/hyperlink" Target="https://ru.wikipedia.org/wiki/%D0%A1%D0%B5%D0%BD-%D0%A1%D0%B0%D0%BD%D1%81,_%D0%9A%D0%B0%D0%BC%D0%B8%D0%BB%D1%8C" TargetMode="External"/><Relationship Id="rId23" Type="http://schemas.openxmlformats.org/officeDocument/2006/relationships/hyperlink" Target="https://ru.wikipedia.org/w/index.php?title=Ave_Maria_(%D0%A1%D1%82%D1%80%D0%B0%D0%B2%D0%B8%D0%BD%D1%81%D0%BA%D0%B8%D0%B9)&amp;action=edit&amp;redlink=1" TargetMode="External"/><Relationship Id="rId28" Type="http://schemas.openxmlformats.org/officeDocument/2006/relationships/hyperlink" Target="https://ru.wikipedia.org/wiki/%D0%91%D0%B0%D0%B4%D0%B0%D0%BB%D0%B1%D0%B5%D0%B9%D0%BB%D0%B8,_%D0%A4%D0%B0%D1%80%D1%85%D0%B0%D0%B4_%D0%A8%D0%B0%D0%BC%D1%81%D0%B8_%D0%BE%D0%B3%D0%BB%D1%8B" TargetMode="External"/><Relationship Id="rId10" Type="http://schemas.openxmlformats.org/officeDocument/2006/relationships/hyperlink" Target="https://ru.wikipedia.org/wiki/%D0%91%D1%80%D0%B0%D0%BC%D1%81,_%D0%98%D0%BE%D0%B3%D0%B0%D0%BD%D0%BD%D0%B5%D1%81" TargetMode="External"/><Relationship Id="rId19" Type="http://schemas.openxmlformats.org/officeDocument/2006/relationships/hyperlink" Target="https://ru.wikipedia.org/wiki/%D0%A1%D0%B5%D0%BB%D1%8C%D1%81%D0%BA%D0%B0%D1%8F_%D1%87%D0%B5%D1%81%D1%82%D1%8C" TargetMode="External"/><Relationship Id="rId4" Type="http://schemas.openxmlformats.org/officeDocument/2006/relationships/hyperlink" Target="https://ru.wikipedia.org/w/index.php?title=Ave_Maria_(%D0%9C%D0%BE%D1%86%D0%B0%D1%80%D1%82)&amp;action=edit&amp;redlink=1" TargetMode="External"/><Relationship Id="rId9" Type="http://schemas.openxmlformats.org/officeDocument/2006/relationships/hyperlink" Target="https://ru.wikipedia.org/wiki/%D0%9C%D0%B5%D0%BD%D0%B4%D0%B5%D0%BB%D1%8C%D1%81%D0%BE%D0%BD,_%D0%A4%D0%B5%D0%BB%D0%B8%D0%BA%D1%81" TargetMode="External"/><Relationship Id="rId14" Type="http://schemas.openxmlformats.org/officeDocument/2006/relationships/hyperlink" Target="https://ru.wikipedia.org/wiki/%D0%94%D0%B2%D0%BE%D1%80%D0%B6%D0%B0%D0%BA,_%D0%90%D0%BD%D1%82%D0%BE%D0%BD%D0%B8%D0%BD" TargetMode="External"/><Relationship Id="rId22" Type="http://schemas.openxmlformats.org/officeDocument/2006/relationships/hyperlink" Target="https://ru.wikipedia.org/wiki/%D0%91%D0%B8%D0%B7%D0%B5,_%D0%96%D0%BE%D1%80%D0%B6" TargetMode="External"/><Relationship Id="rId27" Type="http://schemas.openxmlformats.org/officeDocument/2006/relationships/hyperlink" Target="https://ru.wikipedia.org/wiki/%D0%9F%D1%8C%D1%8F%D1%86%D1%86%D0%BE%D0%BB%D0%BB%D0%B0,_%D0%90%D1%81%D1%82%D0%BE%D1%80" TargetMode="External"/><Relationship Id="rId30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3.mp4"/><Relationship Id="rId1" Type="http://schemas.openxmlformats.org/officeDocument/2006/relationships/video" Target="NULL" TargetMode="Externa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mailto:muzlitkolt@gmail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20C0737-BAD3-4E4B-AEB3-8AC281C57F36}"/>
              </a:ext>
            </a:extLst>
          </p:cNvPr>
          <p:cNvSpPr txBox="1"/>
          <p:nvPr/>
        </p:nvSpPr>
        <p:spPr>
          <a:xfrm>
            <a:off x="2379023" y="498763"/>
            <a:ext cx="74339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chemeClr val="bg1"/>
                </a:solidFill>
              </a:rPr>
              <a:t>            </a:t>
            </a:r>
            <a:r>
              <a:rPr lang="ru-RU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МУЗЫКА НА ВСЕ ВРЕМЕНА</a:t>
            </a:r>
            <a:endParaRPr lang="ru-RU" sz="28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636D598-295A-41D4-83C0-AB356B0B7DEE}"/>
              </a:ext>
            </a:extLst>
          </p:cNvPr>
          <p:cNvSpPr txBox="1"/>
          <p:nvPr/>
        </p:nvSpPr>
        <p:spPr>
          <a:xfrm>
            <a:off x="3063833" y="1847702"/>
            <a:ext cx="6567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</a:rPr>
              <a:t>        </a:t>
            </a:r>
            <a:r>
              <a:rPr lang="ru-RU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«ИСКУССТВО 47 РЕГИОН»</a:t>
            </a:r>
            <a:endParaRPr lang="ru-RU" sz="28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C8BD25B-1345-43D7-BE2E-FC19D1EBF270}"/>
              </a:ext>
            </a:extLst>
          </p:cNvPr>
          <p:cNvSpPr txBox="1"/>
          <p:nvPr/>
        </p:nvSpPr>
        <p:spPr>
          <a:xfrm>
            <a:off x="1733797" y="3135086"/>
            <a:ext cx="83008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chemeClr val="bg1"/>
                </a:solidFill>
              </a:rPr>
              <a:t>              </a:t>
            </a:r>
            <a:r>
              <a:rPr lang="ru-RU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Автор Визиренко Лидия Юрьевна  </a:t>
            </a:r>
            <a:endParaRPr lang="ru-RU" sz="28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984D2E-3B44-408B-9244-9B23E5CF16F6}"/>
              </a:ext>
            </a:extLst>
          </p:cNvPr>
          <p:cNvSpPr txBox="1"/>
          <p:nvPr/>
        </p:nvSpPr>
        <p:spPr>
          <a:xfrm>
            <a:off x="2379023" y="4441371"/>
            <a:ext cx="817814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ru-RU" sz="1600" b="1" dirty="0">
                <a:solidFill>
                  <a:schemeClr val="bg1"/>
                </a:solidFill>
              </a:rPr>
              <a:t>                                </a:t>
            </a:r>
            <a:r>
              <a:rPr lang="ru-RU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МАУ ДО «Колтушская ДШИ»  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                                        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                             2025 -26 учебный год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                                           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                                Занятие № 27- 28</a:t>
            </a:r>
            <a:endParaRPr lang="ru-RU" sz="24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80508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8E7C30-4115-46D5-A3A2-64E887C4771B}"/>
              </a:ext>
            </a:extLst>
          </p:cNvPr>
          <p:cNvSpPr txBox="1"/>
          <p:nvPr/>
        </p:nvSpPr>
        <p:spPr>
          <a:xfrm>
            <a:off x="2614661" y="118753"/>
            <a:ext cx="9474419" cy="64686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dirty="0">
                <a:solidFill>
                  <a:schemeClr val="bg1"/>
                </a:solidFill>
                <a:latin typeface="Calibri" panose="020F0502020204030204" pitchFamily="34" charset="0"/>
              </a:rPr>
              <a:t>Тема «Торжество веры и любви» позволит погрузиться в атмосферу произведений духовного содержания. Музыканты, художники, поэты и писатели свои самые лучшие произведения посвящали Богу. Великий Иоганн Себастьян Бах на партитуре каждого произведения писал – «Единому Богу слава». Эти слова он зашифровал в </a:t>
            </a:r>
            <a:r>
              <a:rPr lang="ru-RU" sz="1700" dirty="0">
                <a:solidFill>
                  <a:schemeClr val="bg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три ноты. В</a:t>
            </a:r>
            <a:r>
              <a:rPr lang="ru-RU" sz="17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буквенном обозначении- </a:t>
            </a:r>
            <a:r>
              <a:rPr lang="en-US" sz="17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ru-RU" sz="17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US" sz="17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ru-RU" sz="17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US" sz="17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</a:t>
            </a:r>
            <a:r>
              <a:rPr lang="ru-RU" sz="17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7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ru-RU" sz="17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7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аббревиатура:</a:t>
            </a:r>
            <a:r>
              <a:rPr lang="ru-RU" sz="17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Соли- </a:t>
            </a:r>
            <a:r>
              <a:rPr lang="ru-RU" sz="17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Део</a:t>
            </a:r>
            <a:r>
              <a:rPr lang="ru-RU" sz="17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Глория- Единому Богу Слава. </a:t>
            </a:r>
            <a:r>
              <a:rPr lang="ru-RU" sz="17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</a:t>
            </a:r>
            <a:r>
              <a:rPr lang="ru-RU" sz="17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каждом произведении можно найти эти  три ноты «ми бемоль- ре- соль». </a:t>
            </a:r>
            <a:r>
              <a:rPr lang="ru-RU" sz="17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Попробуем собрать эти ноты- слова в предложение в </a:t>
            </a:r>
            <a:r>
              <a:rPr lang="ru-RU" sz="17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произведении – прелюдия №1- До мажор из первого тома «Хорошо темперированный клавир». Многие знают, что эту прелюдию называют- «Аве Мария». Разберемся- почему? И. С. Бах не писал комментарии к прелюдиям и фугам в этом знаменитом сборнике. Однако музыканты и слушатели </a:t>
            </a:r>
            <a:r>
              <a:rPr lang="ru-RU" sz="17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современники композитора воспринимали весь цикл прелюдий и фуг 2Хорошо темперированного клавира» (ХТК) как пересказ Библии.</a:t>
            </a:r>
            <a:r>
              <a:rPr lang="ru-RU" sz="17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17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</a:t>
            </a:r>
            <a:r>
              <a:rPr lang="ru-RU" sz="17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релюдия открывает весь цикл «Хорошо темперированного клавира» (в дальнейшем тексте – ХТК). Тональность До мажор,</a:t>
            </a:r>
            <a:r>
              <a:rPr lang="ru-RU" sz="17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«начало – начал» в </a:t>
            </a:r>
            <a:r>
              <a:rPr lang="ru-RU" sz="17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последовательности всех тональностей.  Откуда начинается жизнь Иисуса Христа? С благой вести, которую принес Марии Архангел Гавриил. Мы этот праздник называем «</a:t>
            </a:r>
            <a:r>
              <a:rPr lang="ru-RU" sz="17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Благовещание</a:t>
            </a:r>
            <a:r>
              <a:rPr lang="ru-RU" sz="17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 и это день можно считать началом повествования о жизни Иисуса. </a:t>
            </a:r>
            <a:r>
              <a:rPr lang="ru-RU" sz="17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Мелодическое движение по звукам аккордов на выдержанном басовом звуке создает ощущение легчайшего трепета ангельских крыльев. В этой первой прелюдии До мажор мы находим те самые слова, которые И. И. Бах адресовал Господу, благодарил его за данный талант. В нотах прелюдии : </a:t>
            </a:r>
            <a:r>
              <a:rPr lang="en-US" sz="17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Es- </a:t>
            </a:r>
            <a:r>
              <a:rPr lang="ru-RU" sz="17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ми бемоль в 24 такте ; </a:t>
            </a:r>
            <a:r>
              <a:rPr lang="ru-RU" sz="17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7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ru-RU" sz="17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-ре в 24</a:t>
            </a:r>
            <a:r>
              <a:rPr lang="ru-RU" sz="17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ом такте;</a:t>
            </a:r>
            <a:r>
              <a:rPr lang="ru-RU" sz="17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7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</a:t>
            </a:r>
            <a:r>
              <a:rPr lang="ru-RU" sz="17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соль в 26- ом такте =  «Единому Богу Слава». </a:t>
            </a:r>
            <a:r>
              <a:rPr lang="ru-RU" sz="17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Интересна и необычна форма прелюдии. Число тактов – 35 (не квадратное строение фраз и не квадратное завершение). Бах этим числом как бы соединил Небесное и Земное: 7 умножил на 5.</a:t>
            </a:r>
            <a:r>
              <a:rPr lang="ru-RU" sz="17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7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Небесное- число </a:t>
            </a:r>
            <a:r>
              <a:rPr lang="ru-RU" sz="17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«С</a:t>
            </a:r>
            <a:r>
              <a:rPr lang="ru-RU" sz="17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емь»- Бог создал землю за семь дней и земное- число </a:t>
            </a:r>
            <a:r>
              <a:rPr lang="ru-RU" sz="17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17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пять», как 5 чувств музыканта и 5 пальцев  на руке музыканта, которому </a:t>
            </a:r>
            <a:r>
              <a:rPr lang="ru-RU" sz="17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Небом</a:t>
            </a:r>
            <a:r>
              <a:rPr lang="ru-RU" sz="17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отпущен талант, чтобы рассказать в музыке историю Самого Господа</a:t>
            </a:r>
            <a:r>
              <a:rPr lang="ru-RU" sz="16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6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Так сложилась традиция ассоциировать эту прелюдию с рассказом Евангелиста Луки о </a:t>
            </a:r>
            <a:r>
              <a:rPr lang="ru-RU" sz="1600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Благовещании</a:t>
            </a:r>
            <a:r>
              <a:rPr lang="ru-RU" sz="160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2" descr="Судьба «Сикстинской Мадонны» Рафаэля Санти | Журнал «ТРЕТЬЯКОВСКАЯ ГАЛЕРЕЯ»">
            <a:extLst>
              <a:ext uri="{FF2B5EF4-FFF2-40B4-BE49-F238E27FC236}">
                <a16:creationId xmlns:a16="http://schemas.microsoft.com/office/drawing/2014/main" id="{E18DDB25-F19F-8E19-FA72-DF066DD02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82" y="477280"/>
            <a:ext cx="2258401" cy="32991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CD4148B-801A-CB99-60A3-3DB43399FBD9}"/>
              </a:ext>
            </a:extLst>
          </p:cNvPr>
          <p:cNvSpPr txBox="1"/>
          <p:nvPr/>
        </p:nvSpPr>
        <p:spPr>
          <a:xfrm>
            <a:off x="102920" y="3918857"/>
            <a:ext cx="251174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>
                <a:solidFill>
                  <a:srgbClr val="000000"/>
                </a:solidFill>
                <a:latin typeface="Calibri" panose="020F0502020204030204" pitchFamily="34" charset="0"/>
              </a:rPr>
              <a:t>         Рафаэль </a:t>
            </a:r>
            <a:r>
              <a:rPr lang="ru-RU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Санти </a:t>
            </a:r>
            <a:endParaRPr lang="ru-RU" sz="16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sz="1600" b="1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 Сикстинская Мадонна </a:t>
            </a:r>
          </a:p>
          <a:p>
            <a:r>
              <a:rPr lang="ru-RU" sz="16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           </a:t>
            </a:r>
            <a:r>
              <a:rPr lang="ru-RU" sz="1600" b="1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1512–1513</a:t>
            </a:r>
            <a:endParaRPr lang="ru-RU" sz="16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endParaRPr lang="ru-RU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7866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релюдия №1 (До-мажор) BWV 846 И. Бах: ноты">
            <a:extLst>
              <a:ext uri="{FF2B5EF4-FFF2-40B4-BE49-F238E27FC236}">
                <a16:creationId xmlns:a16="http://schemas.microsoft.com/office/drawing/2014/main" id="{3B1F1B46-70AA-9E32-D207-5E318054CFF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9" t="3144" r="821" b="12001"/>
          <a:stretch/>
        </p:blipFill>
        <p:spPr bwMode="auto">
          <a:xfrm>
            <a:off x="570015" y="337405"/>
            <a:ext cx="6533637" cy="48265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DF8E47D-7ECD-1EB4-15A2-6220C2E3373E}"/>
              </a:ext>
            </a:extLst>
          </p:cNvPr>
          <p:cNvSpPr txBox="1"/>
          <p:nvPr/>
        </p:nvSpPr>
        <p:spPr>
          <a:xfrm>
            <a:off x="7457704" y="503660"/>
            <a:ext cx="44673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</a:rPr>
              <a:t>Прелюдия № 1, До мажор</a:t>
            </a:r>
            <a:r>
              <a:rPr lang="en-US" sz="2000" b="1" i="0" dirty="0">
                <a:solidFill>
                  <a:srgbClr val="333333"/>
                </a:solidFill>
                <a:effectLst/>
                <a:latin typeface="Calibri" panose="020F0502020204030204" pitchFamily="34" charset="0"/>
              </a:rPr>
              <a:t>, BWV 846</a:t>
            </a:r>
            <a:r>
              <a:rPr lang="ru-RU" sz="2000" b="1" i="0" dirty="0">
                <a:solidFill>
                  <a:srgbClr val="333333"/>
                </a:solidFill>
                <a:effectLst/>
                <a:latin typeface="Calibri" panose="020F0502020204030204" pitchFamily="34" charset="0"/>
              </a:rPr>
              <a:t>, </a:t>
            </a:r>
          </a:p>
          <a:p>
            <a:r>
              <a:rPr lang="ru-RU" sz="2000" b="1" dirty="0">
                <a:solidFill>
                  <a:srgbClr val="333333"/>
                </a:solidFill>
                <a:latin typeface="Calibri" panose="020F0502020204030204" pitchFamily="34" charset="0"/>
              </a:rPr>
              <a:t>                        </a:t>
            </a:r>
            <a:r>
              <a:rPr lang="ru-RU" sz="2000" b="1" i="0" dirty="0">
                <a:solidFill>
                  <a:srgbClr val="333333"/>
                </a:solidFill>
                <a:effectLst/>
                <a:latin typeface="Calibri" panose="020F0502020204030204" pitchFamily="34" charset="0"/>
              </a:rPr>
              <a:t>ХТК 1 том</a:t>
            </a:r>
            <a:endParaRPr lang="ru-RU" sz="20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Bah_-_Prelyudiya_Do_mazhor_iz_1_toma_HTK_(SkySound.cc)">
            <a:hlinkClick r:id="" action="ppaction://media"/>
            <a:extLst>
              <a:ext uri="{FF2B5EF4-FFF2-40B4-BE49-F238E27FC236}">
                <a16:creationId xmlns:a16="http://schemas.microsoft.com/office/drawing/2014/main" id="{3A6A3114-739B-6AD8-6537-692FC948613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823365" y="1750619"/>
            <a:ext cx="1211283" cy="12112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20440CC-8B6A-1EBC-2B61-DD7C396F8589}"/>
              </a:ext>
            </a:extLst>
          </p:cNvPr>
          <p:cNvSpPr txBox="1"/>
          <p:nvPr/>
        </p:nvSpPr>
        <p:spPr>
          <a:xfrm>
            <a:off x="463138" y="5474525"/>
            <a:ext cx="6640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Calibri" panose="020F0502020204030204" pitchFamily="34" charset="0"/>
              </a:rPr>
              <a:t>Музыковед Яворский</a:t>
            </a:r>
          </a:p>
        </p:txBody>
      </p:sp>
    </p:spTree>
    <p:extLst>
      <p:ext uri="{BB962C8B-B14F-4D97-AF65-F5344CB8AC3E}">
        <p14:creationId xmlns:p14="http://schemas.microsoft.com/office/powerpoint/2010/main" val="3781187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25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410DE3D-0EB6-E92D-75BD-3783948EBA3B}"/>
              </a:ext>
            </a:extLst>
          </p:cNvPr>
          <p:cNvSpPr txBox="1"/>
          <p:nvPr/>
        </p:nvSpPr>
        <p:spPr>
          <a:xfrm>
            <a:off x="3206338" y="308758"/>
            <a:ext cx="8692737" cy="2481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Bef>
                <a:spcPts val="600"/>
              </a:spcBef>
              <a:spcAft>
                <a:spcPts val="1200"/>
              </a:spcAft>
            </a:pPr>
            <a:r>
              <a:rPr lang="ru-RU" dirty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r>
              <a:rPr lang="ru-RU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Согласно Евангелию от Луки: </a:t>
            </a:r>
            <a:r>
              <a:rPr lang="ru-RU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Мария после встречи с Архангелом Гавриилом и узнав о том , что станет матерью Иисуса Христа, отправилась к своей двоюродной сестре Елисавете в Назарет. Елисавета, которая ожидала рождение ребенка – будущего Иоанна Крестителя.  Как только Мария вошла в дом Елисаветы, та сразу же догадалась – с какой радостью пришла к ней Мария и, не дожидаясь сообщения Марии, воскликнула: </a:t>
            </a: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благословенна Ты между женами, и благословен плод чрева Твоего! </a:t>
            </a:r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 Елисавета стала первым  человеком, приветствующим Пресвятую Богородицу, а слова Елисаветы</a:t>
            </a:r>
            <a:r>
              <a:rPr lang="ru-RU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стали началом христианской молитвы</a:t>
            </a:r>
            <a:r>
              <a:rPr lang="ru-RU" sz="20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</a:t>
            </a:r>
            <a:r>
              <a:rPr lang="ru-RU" sz="2000" i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A242BEA-F0A8-F922-3D33-C51FFB160E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67" r="8233" b="3443"/>
          <a:stretch/>
        </p:blipFill>
        <p:spPr>
          <a:xfrm>
            <a:off x="292925" y="564676"/>
            <a:ext cx="2743200" cy="43900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6855578-80C8-1518-C477-D6E0B16DCD96}"/>
              </a:ext>
            </a:extLst>
          </p:cNvPr>
          <p:cNvSpPr txBox="1"/>
          <p:nvPr/>
        </p:nvSpPr>
        <p:spPr>
          <a:xfrm>
            <a:off x="190004" y="5047013"/>
            <a:ext cx="284612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Встреча Марии и Елизаветы. </a:t>
            </a:r>
          </a:p>
          <a:p>
            <a:r>
              <a:rPr lang="ru-RU" sz="1600" b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Художник Якоб </a:t>
            </a:r>
            <a:r>
              <a:rPr lang="ru-RU" sz="1600" b="1" dirty="0" err="1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Стрюб</a:t>
            </a:r>
            <a:r>
              <a:rPr lang="ru-RU" sz="1600" b="1" dirty="0">
                <a:solidFill>
                  <a:schemeClr val="bg1"/>
                </a:solidFill>
                <a:latin typeface="Calibri" panose="020F0502020204030204" pitchFamily="34" charset="0"/>
              </a:rPr>
              <a:t>,</a:t>
            </a:r>
            <a:r>
              <a:rPr lang="ru-RU" sz="1600" b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 </a:t>
            </a:r>
            <a:r>
              <a:rPr lang="ru-RU" sz="1600" b="1" u="sng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1505</a:t>
            </a:r>
            <a:r>
              <a:rPr lang="ru-RU" b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.    </a:t>
            </a:r>
            <a:endParaRPr lang="ru-RU" sz="1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73E8DB4-5FB7-377A-F99D-B6B05A9702F3}"/>
              </a:ext>
            </a:extLst>
          </p:cNvPr>
          <p:cNvSpPr txBox="1"/>
          <p:nvPr/>
        </p:nvSpPr>
        <p:spPr>
          <a:xfrm>
            <a:off x="3325090" y="2790335"/>
            <a:ext cx="3218213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Богородице </a:t>
            </a:r>
            <a:r>
              <a:rPr lang="ru-RU" sz="1700" i="1" dirty="0" err="1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Дево</a:t>
            </a:r>
            <a:r>
              <a:rPr lang="ru-RU" sz="1700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, радуйся, Благодатная </a:t>
            </a:r>
            <a:r>
              <a:rPr lang="ru-RU" sz="1700" i="1" dirty="0" err="1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Марие</a:t>
            </a:r>
            <a:r>
              <a:rPr lang="ru-RU" sz="1700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, Господь с Тобою; </a:t>
            </a:r>
            <a:r>
              <a:rPr lang="ru-RU" sz="1700" i="1" dirty="0" err="1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благословена</a:t>
            </a:r>
            <a:r>
              <a:rPr lang="ru-RU" sz="1700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 Ты в женах и благословен Плод чрева Твоего, яко Спаса родила </a:t>
            </a:r>
            <a:r>
              <a:rPr lang="ru-RU" sz="1700" i="1" dirty="0" err="1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еси</a:t>
            </a:r>
            <a:r>
              <a:rPr lang="ru-RU" sz="1700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 душ наших.                      Достойно есть яко </a:t>
            </a:r>
            <a:r>
              <a:rPr lang="ru-RU" sz="1700" i="1" dirty="0" err="1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воистинну</a:t>
            </a:r>
            <a:r>
              <a:rPr lang="ru-RU" sz="1700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ru-RU" sz="1700" i="1" dirty="0" err="1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блажити</a:t>
            </a:r>
            <a:r>
              <a:rPr lang="ru-RU" sz="1700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ru-RU" sz="1700" i="1" dirty="0" err="1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Тя</a:t>
            </a:r>
            <a:r>
              <a:rPr lang="ru-RU" sz="1700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, Богородицу, </a:t>
            </a:r>
            <a:r>
              <a:rPr lang="ru-RU" sz="1700" i="1" dirty="0" err="1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Присноблаженную</a:t>
            </a:r>
            <a:r>
              <a:rPr lang="ru-RU" sz="1700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 и </a:t>
            </a:r>
            <a:r>
              <a:rPr lang="ru-RU" sz="1700" i="1" dirty="0" err="1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Пренепорочную</a:t>
            </a:r>
            <a:r>
              <a:rPr lang="ru-RU" sz="1700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  Матерь Бога нашего.</a:t>
            </a:r>
          </a:p>
          <a:p>
            <a:r>
              <a:rPr lang="ru-RU" sz="1600" b="1" dirty="0">
                <a:solidFill>
                  <a:schemeClr val="bg1"/>
                </a:solidFill>
                <a:latin typeface="Calibri" panose="020F0502020204030204" pitchFamily="34" charset="0"/>
              </a:rPr>
              <a:t>Православная молитва</a:t>
            </a:r>
          </a:p>
          <a:p>
            <a:endParaRPr lang="ru-RU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B359354-3CEB-1745-9993-D5CD748277B9}"/>
              </a:ext>
            </a:extLst>
          </p:cNvPr>
          <p:cNvSpPr txBox="1"/>
          <p:nvPr/>
        </p:nvSpPr>
        <p:spPr>
          <a:xfrm>
            <a:off x="7528956" y="2790335"/>
            <a:ext cx="34913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ru-RU" sz="1800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«Ave, Maria»   </a:t>
            </a:r>
          </a:p>
          <a:p>
            <a:r>
              <a:rPr lang="ru-RU" sz="1800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Здравствуй, Мария,                      преисполненная милости;</a:t>
            </a:r>
            <a:br>
              <a:rPr lang="ru-RU" sz="1800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ru-RU" sz="1800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Господь с тобой:</a:t>
            </a:r>
            <a:br>
              <a:rPr lang="ru-RU" sz="1800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ru-RU" sz="1800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Благословлена ты среди женщин</a:t>
            </a:r>
            <a:br>
              <a:rPr lang="ru-RU" sz="1800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ru-RU" sz="1800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и благословлен плод утробы         твоей, Иисус.</a:t>
            </a:r>
            <a:br>
              <a:rPr lang="ru-RU" sz="1800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ru-RU" sz="1800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Святая Мария, мать Бога,</a:t>
            </a:r>
            <a:br>
              <a:rPr lang="ru-RU" sz="1800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ru-RU" sz="1800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молись за нас, грешников,</a:t>
            </a:r>
            <a:br>
              <a:rPr lang="ru-RU" sz="1800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ru-RU" sz="1800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сейчас и в час нашей смерти.</a:t>
            </a:r>
          </a:p>
          <a:p>
            <a:r>
              <a:rPr lang="ru-RU" sz="1600" b="1" dirty="0">
                <a:solidFill>
                  <a:schemeClr val="bg1"/>
                </a:solidFill>
                <a:latin typeface="Calibri" panose="020F0502020204030204" pitchFamily="34" charset="0"/>
              </a:rPr>
              <a:t>Католическая молитва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BE1230C-82E2-3264-67BE-1D887B5D7998}"/>
              </a:ext>
            </a:extLst>
          </p:cNvPr>
          <p:cNvSpPr txBox="1"/>
          <p:nvPr/>
        </p:nvSpPr>
        <p:spPr>
          <a:xfrm>
            <a:off x="190005" y="6056417"/>
            <a:ext cx="11827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latin typeface="Calibri" panose="020F0502020204030204" pitchFamily="34" charset="0"/>
              </a:rPr>
              <a:t>Эта молитва- самая любимая всеми христианами. Она вдохновением для композиторов, которые создали произведения, используя слова молитва или образ Богородицы. В музыке более 40 произведений с таким </a:t>
            </a:r>
            <a:r>
              <a:rPr lang="ru-RU" sz="1600" b="1" err="1">
                <a:solidFill>
                  <a:schemeClr val="bg1"/>
                </a:solidFill>
                <a:latin typeface="Calibri" panose="020F0502020204030204" pitchFamily="34" charset="0"/>
              </a:rPr>
              <a:t>названием</a:t>
            </a:r>
            <a:r>
              <a:rPr lang="ru-RU" sz="1600" b="1">
                <a:solidFill>
                  <a:schemeClr val="bg1"/>
                </a:solidFill>
                <a:latin typeface="Calibri" panose="020F0502020204030204" pitchFamily="34" charset="0"/>
              </a:rPr>
              <a:t>.</a:t>
            </a:r>
            <a:endParaRPr lang="ru-RU" sz="16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27306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E12FD70-45A7-F1ED-BB31-283B5D97429C}"/>
              </a:ext>
            </a:extLst>
          </p:cNvPr>
          <p:cNvSpPr txBox="1"/>
          <p:nvPr/>
        </p:nvSpPr>
        <p:spPr>
          <a:xfrm>
            <a:off x="285008" y="320634"/>
            <a:ext cx="11412187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>
                <a:solidFill>
                  <a:schemeClr val="bg1"/>
                </a:solidFill>
                <a:latin typeface="Calibri" panose="020F0502020204030204" pitchFamily="34" charset="0"/>
              </a:rPr>
              <a:t>*</a:t>
            </a:r>
            <a:r>
              <a:rPr lang="ru-RU" b="1" i="1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Ave Maria</a:t>
            </a: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 — канон </a:t>
            </a:r>
            <a:r>
              <a:rPr lang="ru-RU" b="1" i="1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Вольфганга Амадея Моцарта</a:t>
            </a:r>
            <a:r>
              <a:rPr lang="ru-RU" b="1" i="1" u="none" strike="noStrike" dirty="0">
                <a:solidFill>
                  <a:schemeClr val="bg1"/>
                </a:solidFill>
                <a:latin typeface="Calibri" panose="020F0502020204030204" pitchFamily="34" charset="0"/>
              </a:rPr>
              <a:t>, </a:t>
            </a:r>
            <a:r>
              <a:rPr lang="ru-RU" b="1" i="1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KV 554</a:t>
            </a: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, 1788.</a:t>
            </a:r>
          </a:p>
          <a:p>
            <a:pPr algn="l"/>
            <a:r>
              <a:rPr lang="ru-RU" b="1" i="1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*Ave Maria</a:t>
            </a: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 — музыкальное произведение </a:t>
            </a:r>
            <a:r>
              <a:rPr lang="ru-RU" b="1" i="1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Луиджи </a:t>
            </a:r>
            <a:r>
              <a:rPr lang="ru-RU" b="1" i="1" u="none" strike="noStrike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Керубини</a:t>
            </a:r>
            <a:r>
              <a:rPr lang="ru-RU" b="1" i="1" u="none" strike="noStrike" dirty="0">
                <a:solidFill>
                  <a:schemeClr val="bg1"/>
                </a:solidFill>
                <a:latin typeface="Calibri" panose="020F0502020204030204" pitchFamily="34" charset="0"/>
              </a:rPr>
              <a:t>, </a:t>
            </a: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1816.</a:t>
            </a:r>
          </a:p>
          <a:p>
            <a:pPr algn="l"/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*Ave </a:t>
            </a:r>
            <a:r>
              <a:rPr lang="ru-RU" b="1" i="1" dirty="0" err="1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Mariа</a:t>
            </a: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 — музыкальное произведение Франца Шуберта, 1825.</a:t>
            </a:r>
          </a:p>
          <a:p>
            <a:pPr algn="l"/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*Ave Maria — произведение для 8 голосов </a:t>
            </a:r>
            <a:r>
              <a:rPr lang="ru-RU" b="1" i="1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Феликса Мендельсона</a:t>
            </a:r>
            <a:r>
              <a:rPr lang="ru-RU" b="1" i="1" u="none" strike="noStrike" dirty="0">
                <a:solidFill>
                  <a:schemeClr val="bg1"/>
                </a:solidFill>
                <a:latin typeface="Calibri" panose="020F0502020204030204" pitchFamily="34" charset="0"/>
              </a:rPr>
              <a:t>, </a:t>
            </a:r>
            <a:r>
              <a:rPr lang="ru-RU" b="1" i="1" dirty="0" err="1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Op</a:t>
            </a: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. 23, № 2</a:t>
            </a:r>
          </a:p>
          <a:p>
            <a:pPr algn="l"/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*Ave Maria — хорал </a:t>
            </a:r>
            <a:r>
              <a:rPr lang="ru-RU" b="1" i="1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Иоганнеса Брамса</a:t>
            </a:r>
            <a:r>
              <a:rPr lang="ru-RU" b="1" i="1" u="none" strike="noStrike" dirty="0">
                <a:solidFill>
                  <a:schemeClr val="bg1"/>
                </a:solidFill>
                <a:latin typeface="Calibri" panose="020F0502020204030204" pitchFamily="34" charset="0"/>
              </a:rPr>
              <a:t>, </a:t>
            </a: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1858.</a:t>
            </a:r>
          </a:p>
          <a:p>
            <a:pPr algn="l"/>
            <a:r>
              <a:rPr lang="ru-RU" b="1" i="1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*Ave Maria</a:t>
            </a: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— </a:t>
            </a:r>
            <a:r>
              <a:rPr lang="ru-RU" b="1" i="1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Шарля Франсуа Гуно</a:t>
            </a: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 на основе прелюдии </a:t>
            </a:r>
            <a:r>
              <a:rPr lang="ru-RU" b="1" i="1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И. С. Баха</a:t>
            </a:r>
            <a:r>
              <a:rPr lang="ru-RU" b="1" i="1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,</a:t>
            </a: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 1859.</a:t>
            </a:r>
          </a:p>
          <a:p>
            <a:pPr algn="l"/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*Ave Maria — дуэт для баритона и органа </a:t>
            </a:r>
            <a:r>
              <a:rPr lang="ru-RU" b="1" i="1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Антонина </a:t>
            </a:r>
            <a:r>
              <a:rPr lang="ru-RU" b="1" i="1" u="none" strike="noStrike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Дворжака</a:t>
            </a:r>
            <a:r>
              <a:rPr lang="ru-RU" b="1" i="1" u="none" strike="noStrike" dirty="0" err="1">
                <a:solidFill>
                  <a:schemeClr val="bg1"/>
                </a:solidFill>
                <a:latin typeface="Calibri" panose="020F0502020204030204" pitchFamily="34" charset="0"/>
              </a:rPr>
              <a:t>,</a:t>
            </a:r>
            <a:r>
              <a:rPr lang="ru-RU" b="1" i="1" dirty="0" err="1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Op</a:t>
            </a: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. 19b, 1877.             м</a:t>
            </a:r>
          </a:p>
          <a:p>
            <a:pPr algn="l"/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*Ave Maria — мотет </a:t>
            </a:r>
            <a:r>
              <a:rPr lang="ru-RU" b="1" i="1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1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Камиля Сен-Санса</a:t>
            </a:r>
            <a:r>
              <a:rPr lang="ru-RU" b="1" i="1" u="none" strike="noStrike" dirty="0">
                <a:solidFill>
                  <a:schemeClr val="bg1"/>
                </a:solidFill>
                <a:latin typeface="Calibri" panose="020F0502020204030204" pitchFamily="34" charset="0"/>
              </a:rPr>
              <a:t>,</a:t>
            </a: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1880.</a:t>
            </a:r>
          </a:p>
          <a:p>
            <a:pPr algn="l"/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*Ave Maria — музыкальное произведение </a:t>
            </a:r>
            <a:r>
              <a:rPr lang="ru-RU" b="1" i="1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Ференца Листа</a:t>
            </a: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.</a:t>
            </a:r>
          </a:p>
          <a:p>
            <a:pPr algn="l"/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*Ave Maria — </a:t>
            </a:r>
            <a:r>
              <a:rPr lang="ru-RU" b="1" i="1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1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Джузеппе Верди</a:t>
            </a: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 из цикла </a:t>
            </a:r>
            <a:r>
              <a:rPr lang="ru-RU" b="1" i="1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1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«Четыре духовных песни»</a:t>
            </a:r>
            <a:r>
              <a:rPr lang="ru-RU" b="1" i="1" u="none" strike="noStrike" baseline="3000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1889.</a:t>
            </a:r>
          </a:p>
          <a:p>
            <a:pPr algn="l"/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*Ave Maria — ария из оперы «</a:t>
            </a:r>
            <a:r>
              <a:rPr lang="ru-RU" b="1" i="1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1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Сельская честь</a:t>
            </a: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» </a:t>
            </a:r>
            <a:r>
              <a:rPr lang="ru-RU" b="1" i="1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2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Пьетро Масканьи</a:t>
            </a:r>
            <a:r>
              <a:rPr lang="ru-RU" b="1" i="1" u="none" strike="noStrike" dirty="0">
                <a:solidFill>
                  <a:schemeClr val="bg1"/>
                </a:solidFill>
                <a:latin typeface="Calibri" panose="020F0502020204030204" pitchFamily="34" charset="0"/>
              </a:rPr>
              <a:t>, </a:t>
            </a: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1890.</a:t>
            </a:r>
          </a:p>
          <a:p>
            <a:pPr algn="l"/>
            <a:r>
              <a:rPr lang="ru-RU" b="1" i="1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2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*Ave Maria</a:t>
            </a: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 — музыкальное произведение </a:t>
            </a:r>
            <a:r>
              <a:rPr lang="ru-RU" b="1" i="1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2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Жоржа Бизе</a:t>
            </a:r>
            <a:r>
              <a:rPr lang="ru-RU" b="1" i="1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,</a:t>
            </a: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 WD 134.</a:t>
            </a:r>
          </a:p>
          <a:p>
            <a:pPr algn="l"/>
            <a:r>
              <a:rPr lang="ru-RU" b="1" i="1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2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*Ave Maria</a:t>
            </a: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 — мотет </a:t>
            </a:r>
            <a:r>
              <a:rPr lang="ru-RU" b="1" i="1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2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Игоря Стравинского</a:t>
            </a:r>
            <a:r>
              <a:rPr lang="ru-RU" b="1" i="1" u="none" strike="noStrike" dirty="0">
                <a:solidFill>
                  <a:schemeClr val="bg1"/>
                </a:solidFill>
                <a:latin typeface="Calibri" panose="020F0502020204030204" pitchFamily="34" charset="0"/>
              </a:rPr>
              <a:t>,</a:t>
            </a: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1934.</a:t>
            </a:r>
          </a:p>
          <a:p>
            <a:pPr algn="l"/>
            <a:r>
              <a:rPr lang="ru-RU" b="1" i="1" dirty="0">
                <a:solidFill>
                  <a:schemeClr val="bg1"/>
                </a:solidFill>
                <a:latin typeface="Calibri" panose="020F0502020204030204" pitchFamily="34" charset="0"/>
              </a:rPr>
              <a:t>*Ave Maria </a:t>
            </a: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 — музыкальное произведение Владимир Вавилов - Джулио </a:t>
            </a:r>
            <a:r>
              <a:rPr lang="ru-RU" b="1" i="1" dirty="0" err="1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Каччини</a:t>
            </a: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.</a:t>
            </a:r>
          </a:p>
          <a:p>
            <a:pPr algn="l"/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*Ave Maria — музыкальное произведение </a:t>
            </a:r>
            <a:r>
              <a:rPr lang="ru-RU" b="1" i="1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2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Джованни </a:t>
            </a:r>
            <a:r>
              <a:rPr lang="ru-RU" b="1" i="1" u="none" strike="noStrike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2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Пьерлуиджи</a:t>
            </a:r>
            <a:r>
              <a:rPr lang="ru-RU" b="1" i="1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2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ru-RU" b="1" i="1" u="none" strike="noStrike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2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Палестрины</a:t>
            </a: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.</a:t>
            </a:r>
          </a:p>
          <a:p>
            <a:pPr algn="l"/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*Ave Maria — фортепианный концерт </a:t>
            </a:r>
            <a:r>
              <a:rPr lang="ru-RU" b="1" i="1" u="none" strike="noStrike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2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Алемдара</a:t>
            </a:r>
            <a:r>
              <a:rPr lang="ru-RU" b="1" i="1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2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Караманова</a:t>
            </a: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.</a:t>
            </a:r>
          </a:p>
          <a:p>
            <a:pPr algn="l"/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*Ave Maria — музыкальное произведение </a:t>
            </a:r>
            <a:r>
              <a:rPr lang="ru-RU" b="1" i="1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2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Астора </a:t>
            </a:r>
            <a:r>
              <a:rPr lang="ru-RU" b="1" i="1" u="none" strike="noStrike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2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Пьяццоллы</a:t>
            </a: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.</a:t>
            </a:r>
          </a:p>
          <a:p>
            <a:pPr algn="l"/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*Ave Maria — музыкальное произведение </a:t>
            </a:r>
            <a:r>
              <a:rPr lang="ru-RU" b="1" i="1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2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Фархада Бадалбейли</a:t>
            </a: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,1994</a:t>
            </a:r>
          </a:p>
          <a:p>
            <a:pPr algn="l"/>
            <a:r>
              <a:rPr lang="ru-RU" sz="2000" b="1" i="1" dirty="0">
                <a:solidFill>
                  <a:schemeClr val="bg1"/>
                </a:solidFill>
                <a:latin typeface="Calibri" panose="020F0502020204030204" pitchFamily="34" charset="0"/>
              </a:rPr>
              <a:t>Самая популярная «Аве Мария создана композитором Шарлем Гуно. Он </a:t>
            </a:r>
            <a:r>
              <a:rPr lang="ru-RU" sz="2000" b="1" i="1" dirty="0" err="1">
                <a:solidFill>
                  <a:schemeClr val="bg1"/>
                </a:solidFill>
                <a:latin typeface="Calibri" panose="020F0502020204030204" pitchFamily="34" charset="0"/>
              </a:rPr>
              <a:t>использавал</a:t>
            </a:r>
            <a:r>
              <a:rPr lang="ru-RU" sz="2000" b="1" i="1" dirty="0">
                <a:solidFill>
                  <a:schemeClr val="bg1"/>
                </a:solidFill>
                <a:latin typeface="Calibri" panose="020F0502020204030204" pitchFamily="34" charset="0"/>
              </a:rPr>
              <a:t> гармонию прелюдии №1- До мажор из «ХТК»  И.С. Баха </a:t>
            </a:r>
          </a:p>
          <a:p>
            <a:pPr algn="l"/>
            <a:endParaRPr lang="ru-RU" b="1" i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algn="l"/>
            <a:endParaRPr lang="ru-RU" b="1" i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3" name="Iogann_Sebastyan_Bah_i_SHarl_Fransua_Guno_-_Ave_Maria_isp._kamernyj_ansambl_Prazhskoj_konservatori_(TheMP3.Info)">
            <a:hlinkClick r:id="" action="ppaction://media"/>
            <a:extLst>
              <a:ext uri="{FF2B5EF4-FFF2-40B4-BE49-F238E27FC236}">
                <a16:creationId xmlns:a16="http://schemas.microsoft.com/office/drawing/2014/main" id="{739D8848-9E33-44D2-813C-F4704B8D68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9"/>
          <a:stretch>
            <a:fillRect/>
          </a:stretch>
        </p:blipFill>
        <p:spPr>
          <a:xfrm>
            <a:off x="8486899" y="5118265"/>
            <a:ext cx="1096488" cy="1021278"/>
          </a:xfrm>
          <a:prstGeom prst="rect">
            <a:avLst/>
          </a:prstGeom>
        </p:spPr>
      </p:pic>
      <p:pic>
        <p:nvPicPr>
          <p:cNvPr id="4" name="Picture 2" descr="Благовещение. Андрей Рублев. 1408">
            <a:extLst>
              <a:ext uri="{FF2B5EF4-FFF2-40B4-BE49-F238E27FC236}">
                <a16:creationId xmlns:a16="http://schemas.microsoft.com/office/drawing/2014/main" id="{C77089C6-324A-940E-119A-932733C9E9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1991" y="529051"/>
            <a:ext cx="2945204" cy="43807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6BBB68E-4997-8CB6-8A3F-38497DA2D02B}"/>
              </a:ext>
            </a:extLst>
          </p:cNvPr>
          <p:cNvSpPr txBox="1"/>
          <p:nvPr/>
        </p:nvSpPr>
        <p:spPr>
          <a:xfrm>
            <a:off x="8942058" y="529051"/>
            <a:ext cx="2565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latin typeface="Calibri" panose="020F0502020204030204" pitchFamily="34" charset="0"/>
              </a:rPr>
              <a:t>Андрей Рублев, 1408 год</a:t>
            </a:r>
          </a:p>
          <a:p>
            <a:r>
              <a:rPr lang="ru-RU" sz="1600" b="1" dirty="0">
                <a:solidFill>
                  <a:schemeClr val="bg1"/>
                </a:solidFill>
                <a:latin typeface="Calibri" panose="020F0502020204030204" pitchFamily="34" charset="0"/>
              </a:rPr>
              <a:t>         </a:t>
            </a:r>
            <a:r>
              <a:rPr lang="ru-RU" sz="2000" b="1" dirty="0" err="1">
                <a:solidFill>
                  <a:schemeClr val="bg1"/>
                </a:solidFill>
                <a:latin typeface="Calibri" panose="020F0502020204030204" pitchFamily="34" charset="0"/>
              </a:rPr>
              <a:t>Благовещание</a:t>
            </a:r>
            <a:endParaRPr lang="ru-RU" sz="20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3670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775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5D7BD33-FFE0-48DD-B003-D02D7D9C26C8}"/>
              </a:ext>
            </a:extLst>
          </p:cNvPr>
          <p:cNvSpPr txBox="1"/>
          <p:nvPr/>
        </p:nvSpPr>
        <p:spPr>
          <a:xfrm>
            <a:off x="2778825" y="486887"/>
            <a:ext cx="9294421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900" dirty="0">
                <a:solidFill>
                  <a:schemeClr val="bg1"/>
                </a:solidFill>
                <a:latin typeface="Calibri" panose="020F0502020204030204" pitchFamily="34" charset="0"/>
              </a:rPr>
              <a:t>Константин Константинович Романов, член российской императорской фамилии, генерал от инфантерии, Президент Петербургской Академии наук, поэт, переводчик и драматург, дядя последнего русского императора Николая</a:t>
            </a:r>
            <a:r>
              <a:rPr lang="en-US" sz="1900" dirty="0">
                <a:solidFill>
                  <a:schemeClr val="bg1"/>
                </a:solidFill>
                <a:latin typeface="Calibri" panose="020F0502020204030204" pitchFamily="34" charset="0"/>
              </a:rPr>
              <a:t> II</a:t>
            </a:r>
            <a:r>
              <a:rPr lang="ru-RU" sz="1900" dirty="0">
                <a:solidFill>
                  <a:schemeClr val="bg1"/>
                </a:solidFill>
                <a:latin typeface="Calibri" panose="020F0502020204030204" pitchFamily="34" charset="0"/>
              </a:rPr>
              <a:t>. Константин Константинович получил блестящее разностороннее образование. В совершенстве владел несколькими иностранными языками, был знатоком истории искусства, еще в юношеском возрасте начал писать стихи. Ему – сыну генерала русского флота, Великого князя Константина Николаевича - по традиции предполагалась карьера м военного моряка. Однако Константин Константинович, прослужив на флоте 6 лет и получив орден Святого Георгия 4-й степени, оставил службу на флоте. До конца жизни он исполнял свой воинский долг в лейб- гвардии Измайловского и Преображенского полков. Литература же для него была самым любимым делом. В 28 лет  выпустил в свет свой первый сборник «Стихотворения К.Р.». Этот псевдоним он сохранил для всех своих произведений. Певучие и мелодичные стихи К.Р. были  положены на музыку многими композиторами, особенно выделяется среди них  романс П. Чайковского «Растворил я окно». Романсы на стихи К.Р.  </a:t>
            </a:r>
          </a:p>
          <a:p>
            <a:r>
              <a:rPr lang="ru-RU" sz="1900" dirty="0">
                <a:solidFill>
                  <a:schemeClr val="bg1"/>
                </a:solidFill>
                <a:latin typeface="Calibri" panose="020F0502020204030204" pitchFamily="34" charset="0"/>
              </a:rPr>
              <a:t>Вершиной его творчества стала библейская драма – мистерия «Царь Иудейский» - история событий последних дней жизни Иисуса Христа, Его казнь и Воскресение. Драма написана с поэтической стихотворной форме. По сюжету образ Иисуса Христа отсутствует, все действие построено на рассказах его учеников. Произведение изначально создавалось для исполнения в театре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D8DE1E-63B8-40D8-9C9F-762356326C0B}"/>
              </a:ext>
            </a:extLst>
          </p:cNvPr>
          <p:cNvSpPr txBox="1"/>
          <p:nvPr/>
        </p:nvSpPr>
        <p:spPr>
          <a:xfrm rot="10800000" flipV="1">
            <a:off x="118751" y="3284330"/>
            <a:ext cx="26600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  </a:t>
            </a:r>
            <a:r>
              <a:rPr lang="ru-RU" sz="1400" b="1" dirty="0">
                <a:solidFill>
                  <a:schemeClr val="bg1"/>
                </a:solidFill>
                <a:latin typeface="Calibri" panose="020F0502020204030204" pitchFamily="34" charset="0"/>
              </a:rPr>
              <a:t>          К. К. Романов</a:t>
            </a:r>
          </a:p>
          <a:p>
            <a:r>
              <a:rPr lang="ru-RU" sz="1400" b="1" dirty="0">
                <a:solidFill>
                  <a:schemeClr val="bg1"/>
                </a:solidFill>
                <a:latin typeface="Calibri" panose="020F0502020204030204" pitchFamily="34" charset="0"/>
              </a:rPr>
              <a:t>              1858   - 1915</a:t>
            </a:r>
          </a:p>
        </p:txBody>
      </p:sp>
      <p:pic>
        <p:nvPicPr>
          <p:cNvPr id="1026" name="Picture 2" descr="Романов Константин Константинович">
            <a:extLst>
              <a:ext uri="{FF2B5EF4-FFF2-40B4-BE49-F238E27FC236}">
                <a16:creationId xmlns:a16="http://schemas.microsoft.com/office/drawing/2014/main" id="{6CF73F0F-8F38-9B8C-3DF6-B6EAD435D93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7" r="7164" b="241"/>
          <a:stretch/>
        </p:blipFill>
        <p:spPr bwMode="auto">
          <a:xfrm>
            <a:off x="320633" y="633786"/>
            <a:ext cx="2173185" cy="264415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5BC84D47-1354-D97D-9644-6E9F8E077A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315" b="8962"/>
          <a:stretch/>
        </p:blipFill>
        <p:spPr bwMode="auto">
          <a:xfrm>
            <a:off x="362194" y="3986863"/>
            <a:ext cx="2173185" cy="267968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4004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11D820B-8981-4AF6-B96F-14AB1116C41F}"/>
              </a:ext>
            </a:extLst>
          </p:cNvPr>
          <p:cNvSpPr txBox="1"/>
          <p:nvPr/>
        </p:nvSpPr>
        <p:spPr>
          <a:xfrm>
            <a:off x="2945082" y="356260"/>
            <a:ext cx="9015616" cy="5992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Calibri" panose="020F0502020204030204" pitchFamily="34" charset="0"/>
              </a:rPr>
              <a:t>Музыку к мистерии написал знаменитый композитор, директор Петербургской консерватории Александр Константинович Глазунов. Для Глазунова, прославленного композитора – симфониста, автора трех балетов, обращение к жанру: музыка к драме, притом на религиозный сюжет, было новым и необычным делом. Однако, получив заказ от Великого князя К. К. Романова, композитор взялся за выполнение заказа.        Он увлекся, ушел «с головой» в работу над мистерией. Композитора привлекла идея воплощения трагической концепции «страстей»  средствами симфонического оркестра с хором. Работа шла очень быстро. Премьера состоялась в Эрмитажном театре 9 января 1914 года. Дата премьеры драмы К.Р. «Царь Иудейский» на евангельский сюжет, описывающий события Страстей. Музыка к драме исполнялась в концертах РМО под управлением Глазунова Партитура музыки А. Глазунова к драме «Царь Иудейский»  была издана в Лейпцигской нотопечатной фирме М. П. Беляева.</a:t>
            </a:r>
          </a:p>
          <a:p>
            <a:r>
              <a:rPr lang="ru-RU" dirty="0">
                <a:solidFill>
                  <a:schemeClr val="bg1"/>
                </a:solidFill>
                <a:latin typeface="Calibri" panose="020F0502020204030204" pitchFamily="34" charset="0"/>
              </a:rPr>
              <a:t> Музыка А. Глазунова к драме «Царь Иудейской» показывает сочетает церковный диатонический стиль, во всей его простоте, с роскошью богатой палитры звучания симфонического оркестра. Оркестровое вступление  к пьесе, антракты, инструментальные и хоровые номера представляют собой законченное повествование, в котором отражаются все важнейшие моменты драмы. Вступление к первому акту переходит в начало действия. Тема Иисуса Христа звучит с возрастающей силой, сливаясь с приветственными возгласами с приветственными возгласами и становится лейтмотивом.</a:t>
            </a:r>
          </a:p>
          <a:p>
            <a:r>
              <a:rPr lang="ru-RU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37F6474-47BB-5A37-5F2B-739D02DAF5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08" y="4322618"/>
            <a:ext cx="2731326" cy="94440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3A27B4A-3273-35E8-98E4-87E71DDCFC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566" y="641267"/>
            <a:ext cx="2229256" cy="34557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278946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Икона Воскресение Христово – заказать на Ярмарке Мастеров – 9HBJHRU |  Иконы, Калуга">
            <a:extLst>
              <a:ext uri="{FF2B5EF4-FFF2-40B4-BE49-F238E27FC236}">
                <a16:creationId xmlns:a16="http://schemas.microsoft.com/office/drawing/2014/main" id="{97E59033-AECC-470E-A123-97F819A3A0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303" y="1080561"/>
            <a:ext cx="2420534" cy="3693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6BD4783-D478-4DB8-87D7-2D5D738B2920}"/>
              </a:ext>
            </a:extLst>
          </p:cNvPr>
          <p:cNvSpPr txBox="1"/>
          <p:nvPr/>
        </p:nvSpPr>
        <p:spPr>
          <a:xfrm>
            <a:off x="3158835" y="795553"/>
            <a:ext cx="8585861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Calibri" panose="020F0502020204030204" pitchFamily="34" charset="0"/>
              </a:rPr>
              <a:t>Лейтмотив слышен и в песнях учеников, и в шествии на Голгофу, и финале.       С этими эпизодами контрастирует музыка пира во дворце Понтия Пилата, представленная яркими, чувственными </a:t>
            </a:r>
            <a:r>
              <a:rPr lang="ru-RU" sz="2000" dirty="0" err="1">
                <a:solidFill>
                  <a:schemeClr val="bg1"/>
                </a:solidFill>
                <a:latin typeface="Calibri" panose="020F0502020204030204" pitchFamily="34" charset="0"/>
              </a:rPr>
              <a:t>хроматизированными</a:t>
            </a:r>
            <a:r>
              <a:rPr lang="ru-RU" sz="2000" dirty="0">
                <a:solidFill>
                  <a:schemeClr val="bg1"/>
                </a:solidFill>
                <a:latin typeface="Calibri" panose="020F0502020204030204" pitchFamily="34" charset="0"/>
              </a:rPr>
              <a:t> гармониями и капризной мелодией. На сцене должны быть показаны пляски сирийских рабынь. В момент кульминации пира пляска неожиданно обрывается. Подземный гул и удары грома возвещают о смерти Иисуса. Общее смятение. Пьеса завершается гимном псалмопевцев. Звучит хор и оркестр, как светлый торжественный апофеоз.</a:t>
            </a:r>
          </a:p>
          <a:p>
            <a:r>
              <a:rPr lang="ru-RU" sz="2000" dirty="0">
                <a:solidFill>
                  <a:schemeClr val="bg1"/>
                </a:solidFill>
                <a:latin typeface="Calibri" panose="020F0502020204030204" pitchFamily="34" charset="0"/>
              </a:rPr>
              <a:t> Мистерия «Царь Иудейский» с драматическим действием исполнялись в России всего один раз в 1914 года. Возрожденное исполнение </a:t>
            </a:r>
            <a:r>
              <a:rPr lang="ru-RU" sz="2000" dirty="0" err="1">
                <a:solidFill>
                  <a:schemeClr val="bg1"/>
                </a:solidFill>
                <a:latin typeface="Calibri" panose="020F0502020204030204" pitchFamily="34" charset="0"/>
              </a:rPr>
              <a:t>мистериив</a:t>
            </a:r>
            <a:r>
              <a:rPr lang="ru-RU" sz="2000" dirty="0">
                <a:solidFill>
                  <a:schemeClr val="bg1"/>
                </a:solidFill>
                <a:latin typeface="Calibri" panose="020F0502020204030204" pitchFamily="34" charset="0"/>
              </a:rPr>
              <a:t> сопровождении хора и оркестра осуществил </a:t>
            </a:r>
            <a:r>
              <a:rPr lang="ru-RU" sz="2000" b="0" i="0" dirty="0" err="1">
                <a:solidFill>
                  <a:srgbClr val="1F1F1F"/>
                </a:solidFill>
                <a:effectLst/>
                <a:latin typeface="Google Sans"/>
              </a:rPr>
              <a:t>Владисла́в</a:t>
            </a:r>
            <a:r>
              <a:rPr lang="ru-RU" sz="2000" b="0" i="0" dirty="0">
                <a:solidFill>
                  <a:srgbClr val="1F1F1F"/>
                </a:solidFill>
                <a:effectLst/>
                <a:latin typeface="Google Sans"/>
              </a:rPr>
              <a:t> </a:t>
            </a:r>
            <a:r>
              <a:rPr lang="ru-RU" sz="2000" b="0" i="0" dirty="0" err="1">
                <a:solidFill>
                  <a:srgbClr val="1F1F1F"/>
                </a:solidFill>
                <a:effectLst/>
                <a:latin typeface="Google Sans"/>
              </a:rPr>
              <a:t>Алекса́ндрович</a:t>
            </a:r>
            <a:r>
              <a:rPr lang="ru-RU" sz="2000" b="0" i="0" dirty="0">
                <a:solidFill>
                  <a:srgbClr val="1F1F1F"/>
                </a:solidFill>
                <a:effectLst/>
                <a:latin typeface="Google Sans"/>
              </a:rPr>
              <a:t> </a:t>
            </a:r>
            <a:r>
              <a:rPr lang="ru-RU" sz="2000" b="0" i="0" dirty="0" err="1">
                <a:solidFill>
                  <a:srgbClr val="1F1F1F"/>
                </a:solidFill>
                <a:effectLst/>
                <a:latin typeface="Google Sans"/>
              </a:rPr>
              <a:t>Чернуше́нко</a:t>
            </a:r>
            <a:r>
              <a:rPr lang="ru-RU" sz="2000" b="0" i="0" dirty="0">
                <a:solidFill>
                  <a:srgbClr val="1F1F1F"/>
                </a:solidFill>
                <a:effectLst/>
                <a:latin typeface="Google Sans"/>
              </a:rPr>
              <a:t> – Народный артист СССР, Народный артист России- главный дирижёр и хормейстер Государственной капеллы Санкт Петербурга.</a:t>
            </a:r>
          </a:p>
          <a:p>
            <a:r>
              <a:rPr lang="ru-RU" sz="1800" dirty="0">
                <a:solidFill>
                  <a:schemeClr val="bg1"/>
                </a:solidFill>
              </a:rPr>
              <a:t> </a:t>
            </a:r>
          </a:p>
          <a:p>
            <a:r>
              <a:rPr lang="ru-RU" dirty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270648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C376762-1CA3-5431-8258-FD36D25C5C19}"/>
              </a:ext>
            </a:extLst>
          </p:cNvPr>
          <p:cNvSpPr txBox="1"/>
          <p:nvPr/>
        </p:nvSpPr>
        <p:spPr>
          <a:xfrm>
            <a:off x="4829299" y="1246908"/>
            <a:ext cx="463533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i="0" dirty="0">
                <a:solidFill>
                  <a:srgbClr val="000033"/>
                </a:solidFill>
                <a:effectLst/>
                <a:latin typeface="Arial" panose="020B0604020202020204" pitchFamily="34" charset="0"/>
              </a:rPr>
              <a:t>I. Интродукция и хор - Вхождение  </a:t>
            </a:r>
          </a:p>
          <a:p>
            <a:r>
              <a:rPr lang="ru-RU" sz="1800" b="1" dirty="0">
                <a:solidFill>
                  <a:srgbClr val="000033"/>
                </a:solidFill>
                <a:latin typeface="Arial" panose="020B0604020202020204" pitchFamily="34" charset="0"/>
              </a:rPr>
              <a:t>    </a:t>
            </a:r>
            <a:r>
              <a:rPr lang="ru-RU" sz="1800" b="1" i="0" dirty="0">
                <a:solidFill>
                  <a:srgbClr val="000033"/>
                </a:solidFill>
                <a:effectLst/>
                <a:latin typeface="Arial" panose="020B0604020202020204" pitchFamily="34" charset="0"/>
              </a:rPr>
              <a:t>Христа в Иерусалим</a:t>
            </a:r>
          </a:p>
          <a:p>
            <a:r>
              <a:rPr lang="ru-RU" sz="1800" b="1" i="0" dirty="0">
                <a:solidFill>
                  <a:srgbClr val="000033"/>
                </a:solidFill>
                <a:effectLst/>
                <a:latin typeface="Arial" panose="020B0604020202020204" pitchFamily="34" charset="0"/>
              </a:rPr>
              <a:t> II. Песнь учеников Иисуса</a:t>
            </a:r>
            <a:br>
              <a:rPr lang="ru-RU" sz="1800" b="1" dirty="0"/>
            </a:br>
            <a:r>
              <a:rPr lang="ru-RU" sz="1800" b="1" i="0" dirty="0">
                <a:solidFill>
                  <a:srgbClr val="000033"/>
                </a:solidFill>
                <a:effectLst/>
                <a:latin typeface="Arial" panose="020B0604020202020204" pitchFamily="34" charset="0"/>
              </a:rPr>
              <a:t> III. Вступление ко II акту -  Дворец </a:t>
            </a:r>
          </a:p>
          <a:p>
            <a:r>
              <a:rPr lang="ru-RU" sz="1800" b="1" dirty="0">
                <a:solidFill>
                  <a:srgbClr val="000033"/>
                </a:solidFill>
                <a:latin typeface="Arial" panose="020B0604020202020204" pitchFamily="34" charset="0"/>
              </a:rPr>
              <a:t>    </a:t>
            </a:r>
            <a:r>
              <a:rPr lang="ru-RU" sz="1800" b="1" i="0" dirty="0">
                <a:solidFill>
                  <a:srgbClr val="000033"/>
                </a:solidFill>
                <a:effectLst/>
                <a:latin typeface="Arial" panose="020B0604020202020204" pitchFamily="34" charset="0"/>
              </a:rPr>
              <a:t>Понтия Пилата</a:t>
            </a:r>
          </a:p>
          <a:p>
            <a:r>
              <a:rPr lang="ru-RU" sz="1800" b="1" i="0" dirty="0">
                <a:solidFill>
                  <a:srgbClr val="000033"/>
                </a:solidFill>
                <a:effectLst/>
                <a:latin typeface="Arial" panose="020B0604020202020204" pitchFamily="34" charset="0"/>
              </a:rPr>
              <a:t> IV. Трубы левитов</a:t>
            </a:r>
            <a:br>
              <a:rPr lang="ru-RU" sz="1800" b="1" dirty="0"/>
            </a:br>
            <a:r>
              <a:rPr lang="ru-RU" sz="1800" b="1" i="0" dirty="0">
                <a:solidFill>
                  <a:srgbClr val="000033"/>
                </a:solidFill>
                <a:effectLst/>
                <a:latin typeface="Arial" panose="020B0604020202020204" pitchFamily="34" charset="0"/>
              </a:rPr>
              <a:t> V. Завершение II акта</a:t>
            </a:r>
            <a:br>
              <a:rPr lang="ru-RU" sz="1800" b="1" dirty="0"/>
            </a:br>
            <a:r>
              <a:rPr lang="ru-RU" sz="1800" b="1" i="0" dirty="0">
                <a:solidFill>
                  <a:srgbClr val="000033"/>
                </a:solidFill>
                <a:effectLst/>
                <a:latin typeface="Arial" panose="020B0604020202020204" pitchFamily="34" charset="0"/>
              </a:rPr>
              <a:t> VI. Вступление к III акту, сцена 1-я</a:t>
            </a:r>
            <a:br>
              <a:rPr lang="ru-RU" sz="1800" b="1" dirty="0"/>
            </a:br>
            <a:r>
              <a:rPr lang="ru-RU" sz="1800" b="1" i="0" dirty="0">
                <a:solidFill>
                  <a:srgbClr val="000033"/>
                </a:solidFill>
                <a:effectLst/>
                <a:latin typeface="Arial" panose="020B0604020202020204" pitchFamily="34" charset="0"/>
              </a:rPr>
              <a:t> VII. Вступление к III акту, сцена 2-я</a:t>
            </a:r>
            <a:br>
              <a:rPr lang="ru-RU" sz="1800" b="1" dirty="0"/>
            </a:br>
            <a:r>
              <a:rPr lang="ru-RU" sz="1800" b="1" i="0" dirty="0">
                <a:solidFill>
                  <a:srgbClr val="000033"/>
                </a:solidFill>
                <a:effectLst/>
                <a:latin typeface="Arial" panose="020B0604020202020204" pitchFamily="34" charset="0"/>
              </a:rPr>
              <a:t> VIII. Сирийский танец</a:t>
            </a:r>
            <a:br>
              <a:rPr lang="ru-RU" sz="1800" b="1" dirty="0"/>
            </a:br>
            <a:r>
              <a:rPr lang="ru-RU" sz="1800" b="1" i="0" dirty="0">
                <a:solidFill>
                  <a:srgbClr val="000033"/>
                </a:solidFill>
                <a:effectLst/>
                <a:latin typeface="Arial" panose="020B0604020202020204" pitchFamily="34" charset="0"/>
              </a:rPr>
              <a:t> IX. Вступление к IV акту</a:t>
            </a:r>
            <a:br>
              <a:rPr lang="ru-RU" sz="1800" b="1" dirty="0"/>
            </a:br>
            <a:r>
              <a:rPr lang="ru-RU" sz="1800" b="1" i="0" dirty="0">
                <a:solidFill>
                  <a:srgbClr val="000033"/>
                </a:solidFill>
                <a:effectLst/>
                <a:latin typeface="Arial" panose="020B0604020202020204" pitchFamily="34" charset="0"/>
              </a:rPr>
              <a:t> X. Песнь пастухов</a:t>
            </a:r>
            <a:br>
              <a:rPr lang="ru-RU" sz="1800" b="1" dirty="0"/>
            </a:br>
            <a:r>
              <a:rPr lang="ru-RU" sz="1800" b="1" i="0" dirty="0">
                <a:solidFill>
                  <a:srgbClr val="000033"/>
                </a:solidFill>
                <a:effectLst/>
                <a:latin typeface="Arial" panose="020B0604020202020204" pitchFamily="34" charset="0"/>
              </a:rPr>
              <a:t> XI. Песнь псалмопевцев</a:t>
            </a:r>
            <a:endParaRPr lang="ru-RU" sz="1800" b="1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D1D44D8B-31C4-8D33-16CF-7C8E4CD9FE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774" y="1056905"/>
            <a:ext cx="3455720" cy="39703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71407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ABDB0BD-C3F4-49E0-8766-9C43B76BAFEE}"/>
              </a:ext>
            </a:extLst>
          </p:cNvPr>
          <p:cNvSpPr txBox="1"/>
          <p:nvPr/>
        </p:nvSpPr>
        <p:spPr>
          <a:xfrm>
            <a:off x="5664531" y="523449"/>
            <a:ext cx="63414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.</a:t>
            </a:r>
            <a:r>
              <a:rPr lang="ru-RU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</a:t>
            </a:r>
            <a:endParaRPr lang="ru-RU" sz="2000" dirty="0"/>
          </a:p>
        </p:txBody>
      </p:sp>
      <p:pic>
        <p:nvPicPr>
          <p:cNvPr id="4" name="видео 4">
            <a:hlinkClick r:id="" action="ppaction://media"/>
            <a:extLst>
              <a:ext uri="{FF2B5EF4-FFF2-40B4-BE49-F238E27FC236}">
                <a16:creationId xmlns:a16="http://schemas.microsoft.com/office/drawing/2014/main" id="{BDFD3D83-78D6-4DAA-8B2B-ABAA51C683E1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11300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462150" y="1697650"/>
            <a:ext cx="6096000" cy="383573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33F45EC-FEB4-44C8-A50D-A90D25F9EE57}"/>
              </a:ext>
            </a:extLst>
          </p:cNvPr>
          <p:cNvSpPr txBox="1"/>
          <p:nvPr/>
        </p:nvSpPr>
        <p:spPr>
          <a:xfrm>
            <a:off x="771896" y="220322"/>
            <a:ext cx="108421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Фрагмент литературно – музыкальной композиции «Царь Иудейский» - музыка А. Глазунова, текст- К. Р.</a:t>
            </a:r>
          </a:p>
          <a:p>
            <a:r>
              <a:rPr lang="ru-RU" b="1" dirty="0">
                <a:solidFill>
                  <a:schemeClr val="bg1"/>
                </a:solidFill>
              </a:rPr>
              <a:t>                                    Чтец- Народный артист РСФСР Н. Мартон.</a:t>
            </a:r>
          </a:p>
          <a:p>
            <a:r>
              <a:rPr lang="ru-RU" b="1" dirty="0">
                <a:solidFill>
                  <a:schemeClr val="bg1"/>
                </a:solidFill>
              </a:rPr>
              <a:t>        Дирижер – Народный артист СССР, Народный артист России В.  А. Чернушенко.</a:t>
            </a:r>
          </a:p>
          <a:p>
            <a:r>
              <a:rPr lang="ru-RU" b="1" dirty="0">
                <a:solidFill>
                  <a:schemeClr val="bg1"/>
                </a:solidFill>
              </a:rPr>
              <a:t>                                           Хор и оркестр Академической капеллы СПБ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1494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093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9970C6-96A4-404C-A03F-1B9EDD23C8BF}"/>
              </a:ext>
            </a:extLst>
          </p:cNvPr>
          <p:cNvSpPr txBox="1"/>
          <p:nvPr/>
        </p:nvSpPr>
        <p:spPr>
          <a:xfrm flipH="1">
            <a:off x="712518" y="225631"/>
            <a:ext cx="10794671" cy="61401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</a:rPr>
              <a:t>ЗАДАНИЕ № 27- 28</a:t>
            </a:r>
          </a:p>
          <a:p>
            <a:pPr marL="457200" indent="-457200">
              <a:buAutoNum type="arabicPeriod"/>
            </a:pPr>
            <a:r>
              <a:rPr lang="ru-RU" sz="1900" b="1" dirty="0">
                <a:solidFill>
                  <a:schemeClr val="bg1"/>
                </a:solidFill>
                <a:latin typeface="Calibri" panose="020F0502020204030204" pitchFamily="34" charset="0"/>
              </a:rPr>
              <a:t>Назовите в правильном порядке календарного чередования православные праздники: Крещение, Вознесение Господне, Рождество Иисуса Христа, Вход Господень в Иерусалим (Вербное  воскресенье), Пасха, Благовещение Пресвятой Богородицы, День Святой Троицы.</a:t>
            </a:r>
          </a:p>
          <a:p>
            <a:pPr marL="457200" indent="-457200">
              <a:buAutoNum type="arabicPeriod"/>
            </a:pPr>
            <a:r>
              <a:rPr lang="ru-RU" sz="1900" b="1" dirty="0">
                <a:solidFill>
                  <a:schemeClr val="bg1"/>
                </a:solidFill>
                <a:latin typeface="Calibri" panose="020F0502020204030204" pitchFamily="34" charset="0"/>
              </a:rPr>
              <a:t>Прочитайте рассказ Евангелиста Луки и дайте ответы :</a:t>
            </a:r>
          </a:p>
          <a:p>
            <a:r>
              <a:rPr lang="ru-RU" sz="1900" b="1" dirty="0">
                <a:solidFill>
                  <a:schemeClr val="bg1"/>
                </a:solidFill>
                <a:latin typeface="Calibri" panose="020F0502020204030204" pitchFamily="34" charset="0"/>
              </a:rPr>
              <a:t>         а).кто принес благую весть Деве Марии о том. что она станет матерью Иисуса Христа?</a:t>
            </a:r>
          </a:p>
          <a:p>
            <a:r>
              <a:rPr lang="ru-RU" sz="1900" b="1" dirty="0">
                <a:solidFill>
                  <a:schemeClr val="bg1"/>
                </a:solidFill>
                <a:latin typeface="Calibri" panose="020F0502020204030204" pitchFamily="34" charset="0"/>
              </a:rPr>
              <a:t>         б). с кем собиралась поделиться этой вестью Дева Мария и кто произнес слова  </a:t>
            </a:r>
          </a:p>
          <a:p>
            <a:r>
              <a:rPr lang="ru-RU" sz="1900" b="1" dirty="0">
                <a:solidFill>
                  <a:schemeClr val="bg1"/>
                </a:solidFill>
                <a:latin typeface="Calibri" panose="020F0502020204030204" pitchFamily="34" charset="0"/>
              </a:rPr>
              <a:t>           «</a:t>
            </a:r>
            <a:r>
              <a:rPr lang="ru-RU" sz="1900" b="1" dirty="0" err="1">
                <a:solidFill>
                  <a:schemeClr val="bg1"/>
                </a:solidFill>
                <a:latin typeface="Calibri" panose="020F0502020204030204" pitchFamily="34" charset="0"/>
              </a:rPr>
              <a:t>Благославена</a:t>
            </a:r>
            <a:r>
              <a:rPr lang="ru-RU" sz="1900" b="1" dirty="0">
                <a:solidFill>
                  <a:schemeClr val="bg1"/>
                </a:solidFill>
                <a:latin typeface="Calibri" panose="020F0502020204030204" pitchFamily="34" charset="0"/>
              </a:rPr>
              <a:t>, Ты в женах и Благословен плод чрева Твоего…»</a:t>
            </a:r>
          </a:p>
          <a:p>
            <a:r>
              <a:rPr lang="ru-RU" sz="1900" b="1" dirty="0">
                <a:solidFill>
                  <a:schemeClr val="bg1"/>
                </a:solidFill>
                <a:latin typeface="Calibri" panose="020F0502020204030204" pitchFamily="34" charset="0"/>
              </a:rPr>
              <a:t>3.      Какие три ноты, написанные буквенным выражением означают слова великого  </a:t>
            </a:r>
          </a:p>
          <a:p>
            <a:r>
              <a:rPr lang="ru-RU" sz="1900" b="1" dirty="0">
                <a:solidFill>
                  <a:schemeClr val="bg1"/>
                </a:solidFill>
                <a:latin typeface="Calibri" panose="020F0502020204030204" pitchFamily="34" charset="0"/>
              </a:rPr>
              <a:t>          композитора И. С. Баха : «Единому Богу слава».  </a:t>
            </a:r>
          </a:p>
          <a:p>
            <a:pPr marL="457200" indent="-457200">
              <a:buAutoNum type="arabicPeriod" startAt="4"/>
            </a:pPr>
            <a:r>
              <a:rPr lang="ru-RU" sz="1900" b="1" dirty="0">
                <a:solidFill>
                  <a:schemeClr val="bg1"/>
                </a:solidFill>
                <a:latin typeface="Calibri" panose="020F0502020204030204" pitchFamily="34" charset="0"/>
              </a:rPr>
              <a:t>Какой христианский праздник соотносится с Прелюдией №1,  До – мажор из </a:t>
            </a:r>
            <a:r>
              <a:rPr lang="en-US" sz="1900" b="1" dirty="0">
                <a:solidFill>
                  <a:schemeClr val="bg1"/>
                </a:solidFill>
                <a:latin typeface="Calibri" panose="020F0502020204030204" pitchFamily="34" charset="0"/>
              </a:rPr>
              <a:t>I </a:t>
            </a:r>
            <a:r>
              <a:rPr lang="ru-RU" sz="1900" b="1" dirty="0">
                <a:solidFill>
                  <a:schemeClr val="bg1"/>
                </a:solidFill>
                <a:latin typeface="Calibri" panose="020F0502020204030204" pitchFamily="34" charset="0"/>
              </a:rPr>
              <a:t>тома «ХТК»   И.С. Баха? Дайте полное название произведению «ХТК»</a:t>
            </a:r>
          </a:p>
          <a:p>
            <a:r>
              <a:rPr lang="ru-RU" sz="1900" b="1" dirty="0">
                <a:solidFill>
                  <a:schemeClr val="bg1"/>
                </a:solidFill>
                <a:latin typeface="Calibri" panose="020F0502020204030204" pitchFamily="34" charset="0"/>
              </a:rPr>
              <a:t>5.    Сколько существует музыкальных произведений с содержанием молитвы «Аве Мария»?  </a:t>
            </a:r>
          </a:p>
          <a:p>
            <a:r>
              <a:rPr lang="ru-RU" sz="1900" b="1" dirty="0">
                <a:solidFill>
                  <a:schemeClr val="bg1"/>
                </a:solidFill>
                <a:latin typeface="Calibri" panose="020F0502020204030204" pitchFamily="34" charset="0"/>
              </a:rPr>
              <a:t>       Назовите самые популярные.</a:t>
            </a:r>
          </a:p>
          <a:p>
            <a:pPr marL="457200" indent="-457200">
              <a:buAutoNum type="arabicPeriod" startAt="6"/>
            </a:pPr>
            <a:r>
              <a:rPr lang="ru-RU" sz="1900" b="1" dirty="0">
                <a:solidFill>
                  <a:schemeClr val="bg1"/>
                </a:solidFill>
                <a:latin typeface="Calibri" panose="020F0502020204030204" pitchFamily="34" charset="0"/>
              </a:rPr>
              <a:t>Кто написал музыку к тексту мистерии «Царь Иудейский? </a:t>
            </a:r>
          </a:p>
          <a:p>
            <a:pPr marL="457200" indent="-457200">
              <a:buAutoNum type="arabicPeriod" startAt="6"/>
            </a:pPr>
            <a:r>
              <a:rPr lang="ru-RU" sz="1900" b="1" dirty="0">
                <a:solidFill>
                  <a:schemeClr val="bg1"/>
                </a:solidFill>
                <a:latin typeface="Calibri" panose="020F0502020204030204" pitchFamily="34" charset="0"/>
              </a:rPr>
              <a:t>Кому принадлежит псевдоним- К. Р.?</a:t>
            </a:r>
          </a:p>
          <a:p>
            <a:endParaRPr lang="ru-RU" sz="2400" b="1" dirty="0">
              <a:solidFill>
                <a:schemeClr val="bg1"/>
              </a:solidFill>
            </a:endParaRPr>
          </a:p>
          <a:p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</a:rPr>
              <a:t>Ответы присылайте на почту:</a:t>
            </a:r>
            <a:r>
              <a:rPr lang="en-US" sz="2000" b="1" dirty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r>
              <a:rPr lang="en-US" sz="2000" b="1" dirty="0">
                <a:solidFill>
                  <a:schemeClr val="bg1"/>
                </a:solidFill>
                <a:latin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muzlitkolt@gmail.com</a:t>
            </a:r>
            <a:endParaRPr lang="ru-RU" sz="20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</a:rPr>
              <a:t>Можно принести напечатанные ответы в кабинет №6 Визиренко Л. Ю.</a:t>
            </a:r>
          </a:p>
          <a:p>
            <a:endParaRPr lang="ru-RU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23573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Контур</Template>
  <TotalTime>755</TotalTime>
  <Words>1928</Words>
  <Application>Microsoft Office PowerPoint</Application>
  <PresentationFormat>Широкоэкранный</PresentationFormat>
  <Paragraphs>83</Paragraphs>
  <Slides>11</Slides>
  <Notes>0</Notes>
  <HiddenSlides>0</HiddenSlides>
  <MMClips>3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Google Sans</vt:lpstr>
      <vt:lpstr>Tw Cen MT</vt:lpstr>
      <vt:lpstr>Контур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Лидия Визиренко</dc:creator>
  <cp:lastModifiedBy>Лидия Визиренко</cp:lastModifiedBy>
  <cp:revision>224</cp:revision>
  <dcterms:created xsi:type="dcterms:W3CDTF">2021-03-09T14:39:13Z</dcterms:created>
  <dcterms:modified xsi:type="dcterms:W3CDTF">2026-04-18T00:17:24Z</dcterms:modified>
</cp:coreProperties>
</file>