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4" r:id="rId5"/>
    <p:sldId id="269" r:id="rId6"/>
    <p:sldId id="271" r:id="rId7"/>
    <p:sldId id="273" r:id="rId8"/>
    <p:sldId id="270" r:id="rId9"/>
    <p:sldId id="272" r:id="rId10"/>
    <p:sldId id="26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0C2829-8A69-45B6-BF5B-A063E194CCD2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27CDD9-6362-4CDE-82D8-2F055B3F62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276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elcanto.ru/media/images/uploaded/13052219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7073F73-B232-4CCD-AA4E-47BCBE48AA63}"/>
              </a:ext>
            </a:extLst>
          </p:cNvPr>
          <p:cNvSpPr txBox="1"/>
          <p:nvPr/>
        </p:nvSpPr>
        <p:spPr>
          <a:xfrm>
            <a:off x="1793174" y="510638"/>
            <a:ext cx="87877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</a:rPr>
              <a:t>                </a:t>
            </a:r>
          </a:p>
          <a:p>
            <a:r>
              <a:rPr lang="ru-RU" b="1" dirty="0">
                <a:solidFill>
                  <a:schemeClr val="bg1"/>
                </a:solidFill>
              </a:rPr>
              <a:t>           </a:t>
            </a:r>
          </a:p>
          <a:p>
            <a:r>
              <a:rPr lang="ru-RU" sz="2800" b="1" dirty="0">
                <a:solidFill>
                  <a:schemeClr val="bg1"/>
                </a:solidFill>
              </a:rPr>
              <a:t>                   </a:t>
            </a:r>
            <a:r>
              <a:rPr lang="ru-RU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«МУЗЫКА НА ВСЕ ВРЕМЕНА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endParaRPr lang="ru-RU" sz="28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C6BA2E-8E75-46D5-996E-0E108473C9B4}"/>
              </a:ext>
            </a:extLst>
          </p:cNvPr>
          <p:cNvSpPr txBox="1"/>
          <p:nvPr/>
        </p:nvSpPr>
        <p:spPr>
          <a:xfrm>
            <a:off x="1626920" y="1781299"/>
            <a:ext cx="86571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               </a:t>
            </a:r>
          </a:p>
          <a:p>
            <a:r>
              <a:rPr lang="ru-RU" sz="3200" b="1" dirty="0">
                <a:solidFill>
                  <a:schemeClr val="bg1"/>
                </a:solidFill>
              </a:rPr>
              <a:t>                      </a:t>
            </a:r>
            <a:r>
              <a:rPr lang="ru-RU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«ИСКУССТВО 47 РЕГИОН»</a:t>
            </a:r>
            <a:endParaRPr lang="ru-RU" sz="28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BF6396-6BDB-4B62-A8E2-86325B6BE8D1}"/>
              </a:ext>
            </a:extLst>
          </p:cNvPr>
          <p:cNvSpPr txBox="1"/>
          <p:nvPr/>
        </p:nvSpPr>
        <p:spPr>
          <a:xfrm>
            <a:off x="1330036" y="2660073"/>
            <a:ext cx="93340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         </a:t>
            </a:r>
          </a:p>
          <a:p>
            <a:r>
              <a:rPr lang="ru-RU" sz="2800" b="1" dirty="0">
                <a:solidFill>
                  <a:schemeClr val="bg1"/>
                </a:solidFill>
              </a:rPr>
              <a:t>                        </a:t>
            </a:r>
            <a:r>
              <a:rPr lang="ru-RU" sz="2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Автор Визиренко Лидия Юрьевна    </a:t>
            </a:r>
          </a:p>
          <a:p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50C6E7-1C30-4D8E-9A67-CC647E7FDBD1}"/>
              </a:ext>
            </a:extLst>
          </p:cNvPr>
          <p:cNvSpPr txBox="1"/>
          <p:nvPr/>
        </p:nvSpPr>
        <p:spPr>
          <a:xfrm>
            <a:off x="1793174" y="4239491"/>
            <a:ext cx="813459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ru-RU" sz="2800" b="1" dirty="0">
                <a:solidFill>
                  <a:schemeClr val="bg1"/>
                </a:solidFill>
              </a:rPr>
              <a:t>  </a:t>
            </a: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МАУ ДО «Колтушская ДШИ»  </a:t>
            </a:r>
          </a:p>
          <a:p>
            <a:pPr marL="0" indent="0" algn="ctr">
              <a:buNone/>
            </a:pP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2025 -26 учебный год</a:t>
            </a:r>
          </a:p>
          <a:p>
            <a:pPr marL="0" indent="0" algn="ctr">
              <a:buNone/>
            </a:pP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Занятие №22- 23</a:t>
            </a:r>
          </a:p>
          <a:p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435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FBC7713-66F5-4706-A715-0BE076827C95}"/>
              </a:ext>
            </a:extLst>
          </p:cNvPr>
          <p:cNvSpPr txBox="1"/>
          <p:nvPr/>
        </p:nvSpPr>
        <p:spPr>
          <a:xfrm>
            <a:off x="3543300" y="212681"/>
            <a:ext cx="83010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Время от Рождества до Прощенного воскресенья было временем отдыха и развлечений. К зимним развлечениям и забавам относятся и езда в запряженных санях, и катание с гор на санках, и  взятие снежных крепостей, и кулачные бои. Все эти занятия происходили на морозном воздухе, после чего хотелось в тепло к накрытому столу. Долгие зимние вечера не заканчивались трапезой и чаепитием. После этого следовали новые развлечения и одним из  них была игра в карты. Карты были популярны в любой среде. Ими увлекались в деревенских п</a:t>
            </a:r>
            <a:r>
              <a:rPr lang="ru-RU" sz="1600" dirty="0">
                <a:solidFill>
                  <a:schemeClr val="bg1"/>
                </a:solidFill>
              </a:rPr>
              <a:t>ровинциальных усадьбах и в великосветских городских салонах.</a:t>
            </a:r>
            <a:endParaRPr lang="ru-RU" sz="1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28EAA7-05DA-4A17-A95A-C7E8FCDF2625}"/>
              </a:ext>
            </a:extLst>
          </p:cNvPr>
          <p:cNvSpPr txBox="1"/>
          <p:nvPr/>
        </p:nvSpPr>
        <p:spPr>
          <a:xfrm>
            <a:off x="485774" y="2177343"/>
            <a:ext cx="11706226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каждом доме принято было иметь место и стол для игры в карты. Стол для игры в карты, как правило, был покрыт зеленым сукном и  назывался ломберным. Играли в карты мужчины и женщины, девушки и юноши. Многообразие правил игры и игровых ситуаций, увлекательность самого процесса придают карточной игре устойчивую популярность. Эта игра за несколько веков превратилась в микромир со своими легендами, мифами и ритуалами. Во времена А. С. Пушкина не играть в карты даже считалось дурным тоном. Сам Пушкин был заядлым и азартным игроком он же является автором самого популярного литературного произведения об игре в карты и, связанной с ней трагической судьбой главного героя. «Пиковая дама» Пушкина стала сюжетом для многих других произведений искусства. В настоящее время название «Пиковая дама» прежде всего ассоциируется с великим произведением П. Чайковского – оперой с «Пиковая дама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».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C8201D2-E07B-49DA-74D5-D29D82938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9836" y="4137051"/>
            <a:ext cx="3405151" cy="2082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3C3C524-9FF5-4489-0393-9845D3C3DD0B}"/>
              </a:ext>
            </a:extLst>
          </p:cNvPr>
          <p:cNvSpPr txBox="1"/>
          <p:nvPr/>
        </p:nvSpPr>
        <p:spPr>
          <a:xfrm>
            <a:off x="8301076" y="5800725"/>
            <a:ext cx="3405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/>
              <a:t> </a:t>
            </a:r>
            <a:r>
              <a:rPr lang="ru-RU" sz="1400" b="1" dirty="0">
                <a:latin typeface="Calibri" panose="020F0502020204030204" pitchFamily="34" charset="0"/>
                <a:cs typeface="Calibri" panose="020F0502020204030204" pitchFamily="34" charset="0"/>
              </a:rPr>
              <a:t>«Преферанс» - В. Васнецов – 1879 год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B54A89-4609-EB7E-E547-42C9A7C8F92D}"/>
              </a:ext>
            </a:extLst>
          </p:cNvPr>
          <p:cNvSpPr txBox="1"/>
          <p:nvPr/>
        </p:nvSpPr>
        <p:spPr>
          <a:xfrm>
            <a:off x="485775" y="4254835"/>
            <a:ext cx="7515226" cy="2200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Сюжет оперы Чайковского несколько отличается от сюжета драмы Пушкина.         У композитора Чайковского Герман – романтический герой. Он беден и влюблен. Ему необходимо выиграть состояние для женитьбы на своей возлюбленной. Проигравшись, Герман сходит с ума, а Лиза погибает. Пушкин в свей драме Германа представил иначе. Лиза для Германа - только возможность узнать тайну выигрыша: тайну трех карт. Пушкинский Герман – расчетливый игрок. Лиза в драме Пушкина, после гибели Германа, выходит замуж за другого</a:t>
            </a:r>
            <a:r>
              <a:rPr lang="ru-RU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1045BE75-EA90-9A5D-DC25-B05293A16F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6321" r="633" b="14691"/>
          <a:stretch>
            <a:fillRect/>
          </a:stretch>
        </p:blipFill>
        <p:spPr bwMode="auto">
          <a:xfrm>
            <a:off x="742950" y="130834"/>
            <a:ext cx="2657473" cy="19421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918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685CDD-44FD-7403-691D-E4640C55FD6C}"/>
              </a:ext>
            </a:extLst>
          </p:cNvPr>
          <p:cNvSpPr txBox="1"/>
          <p:nvPr/>
        </p:nvSpPr>
        <p:spPr>
          <a:xfrm flipH="1">
            <a:off x="122611" y="2479152"/>
            <a:ext cx="120693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О литературы и всего русского искусства. Прочитав стихи В. Маяковского, он поставил балет «Зажгите звезды», в котором главным персонажем был поэт Маяковский. Ролан Пети сам исполнял партию главного героя в своем балете. Стараясь приблизиться к внешности Маяковского, он расстался со своими кудрявыми волосами и танцевал, обритый наголо. Много работая с русскими знаменитыми артистами балета, он мечтал поставить балет на великую музыку </a:t>
            </a:r>
          </a:p>
          <a:p>
            <a:r>
              <a:rPr lang="ru-RU" dirty="0">
                <a:solidFill>
                  <a:schemeClr val="bg1"/>
                </a:solidFill>
              </a:rPr>
              <a:t>П. Чайковского и сюжет драмы А. Пушкина «Пиковая дама». И поставил… Даже не один, а два балета. В 1978 году Ролан Пети поставил свой первый балет «Пиковая дама». Главную партию в балете он написал для русского танцовщика М. Барышникова. Для балета Ролан Пети взял музыку оперы Чайковского «Пиковая дама». Фабулу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052911-AE8D-F7EC-47AC-04506A84C31D}"/>
              </a:ext>
            </a:extLst>
          </p:cNvPr>
          <p:cNvSpPr txBox="1"/>
          <p:nvPr/>
        </p:nvSpPr>
        <p:spPr>
          <a:xfrm>
            <a:off x="1524127" y="178131"/>
            <a:ext cx="106678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60375"/>
            <a:r>
              <a:rPr lang="ru-RU" dirty="0">
                <a:solidFill>
                  <a:schemeClr val="bg1"/>
                </a:solidFill>
              </a:rPr>
              <a:t>А. С. Пушкин в своей повести рассказывает о существовании опасности, которая подстерегает человека, искушенного азартом карточной игры. Кроме этого, Пушкин пишет о существовании неведомых мистических сил. Которые способны парализовать лучшие стороны души человека. Сюжет «Пиковой дамы» стал основой либретто двух балетов французского хореографа Ролана Пети. С девяти лет стал заниматься танцами Ролан Пети. С десяти лет он уже выступал в мимансе в операх Вагнера и Гуно. Став профессиональным танцором, он рано познал успех танцовщика, но ему хотелось создавать свои балеты. В 24 года он стал автором балета «Юноша и смерть» на музыку И. С. Баха по сценарию Ж Кокто. Из танцовщика Р. Пети превратился в хореограф. Ролан Пети был поклонником русского балета, русской</a:t>
            </a:r>
          </a:p>
        </p:txBody>
      </p:sp>
      <p:pic>
        <p:nvPicPr>
          <p:cNvPr id="1026" name="Picture 2" descr="В какую карточную игру играл Герман , герой &quot;Пиковой дамы&quot;">
            <a:extLst>
              <a:ext uri="{FF2B5EF4-FFF2-40B4-BE49-F238E27FC236}">
                <a16:creationId xmlns:a16="http://schemas.microsoft.com/office/drawing/2014/main" id="{F6364B6E-70D1-190D-D7E3-7EFD79C2D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371" y="4656178"/>
            <a:ext cx="2814947" cy="1875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Ролан Пети / Roland Petit">
            <a:hlinkClick r:id="rId3" tooltip="&quot;Ролан Пети / Roland Petit&quot;"/>
            <a:extLst>
              <a:ext uri="{FF2B5EF4-FFF2-40B4-BE49-F238E27FC236}">
                <a16:creationId xmlns:a16="http://schemas.microsoft.com/office/drawing/2014/main" id="{832167C8-C2A1-57CB-B500-54744685A0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08" y="75087"/>
            <a:ext cx="1334119" cy="198136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442DD0-824F-9F24-AFBA-C414ECE1B2F9}"/>
              </a:ext>
            </a:extLst>
          </p:cNvPr>
          <p:cNvSpPr txBox="1"/>
          <p:nvPr/>
        </p:nvSpPr>
        <p:spPr>
          <a:xfrm>
            <a:off x="122613" y="1971305"/>
            <a:ext cx="1401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   </a:t>
            </a:r>
            <a:r>
              <a:rPr lang="ru-RU" sz="1400" b="1" dirty="0">
                <a:solidFill>
                  <a:schemeClr val="bg1"/>
                </a:solidFill>
              </a:rPr>
              <a:t>Ролан Пети</a:t>
            </a:r>
          </a:p>
          <a:p>
            <a:r>
              <a:rPr lang="ru-RU" sz="1400" b="1" dirty="0">
                <a:solidFill>
                  <a:schemeClr val="bg1"/>
                </a:solidFill>
              </a:rPr>
              <a:t>     1924 - 2011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6759C8-42BB-760C-BFD2-9078E4D346D4}"/>
              </a:ext>
            </a:extLst>
          </p:cNvPr>
          <p:cNvSpPr txBox="1"/>
          <p:nvPr/>
        </p:nvSpPr>
        <p:spPr>
          <a:xfrm>
            <a:off x="122610" y="4452298"/>
            <a:ext cx="89976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сюжета для своего балета Пети взял из драмы Пушкина. В музыке Чайковского всегда присутствует борьба добра со злом. В «Пиковой даме» Чайковский придерживается этого принципа. Опера отражает драму главного героя, но Германа могла бы спасти любовь Лизы. Чайковский давал Герману возможность спасения. Пети в своем балете такой возможности Герману не оставляет. Его Герман не любит, он только использует  любовь. Получилось некое несоответствие между музыкальным и балетным образом Германа. Кроме того музыку оперы без пения публике трудно было воспринимать. Балет не имел ожидаемого успеха.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5B1F45-E724-5BBE-8853-B2311A2E395E}"/>
              </a:ext>
            </a:extLst>
          </p:cNvPr>
          <p:cNvSpPr txBox="1"/>
          <p:nvPr/>
        </p:nvSpPr>
        <p:spPr>
          <a:xfrm>
            <a:off x="1524127" y="178131"/>
            <a:ext cx="106678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А. С. Пушкин в своей повести рассказывает о существовании опасности, которая подстерегает человека, искушенного азартом карточной игры. Кроме этого, Пушкин пишет о существовании неведомых мистических си</a:t>
            </a:r>
          </a:p>
        </p:txBody>
      </p:sp>
    </p:spTree>
    <p:extLst>
      <p:ext uri="{BB962C8B-B14F-4D97-AF65-F5344CB8AC3E}">
        <p14:creationId xmlns:p14="http://schemas.microsoft.com/office/powerpoint/2010/main" val="151256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Ференц Лист за фортепиано">
            <a:extLst>
              <a:ext uri="{FF2B5EF4-FFF2-40B4-BE49-F238E27FC236}">
                <a16:creationId xmlns:a16="http://schemas.microsoft.com/office/drawing/2014/main" id="{1E58775F-0FA4-AC3D-3E57-C56A937E7BA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2" descr="Ференц Лист за фортепиано">
            <a:extLst>
              <a:ext uri="{FF2B5EF4-FFF2-40B4-BE49-F238E27FC236}">
                <a16:creationId xmlns:a16="http://schemas.microsoft.com/office/drawing/2014/main" id="{D74CCA4A-2B71-2BC6-CA90-DB5AA93A30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54088" y="2971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341F1C1-5DD8-4D64-9EF1-A37420A0E07F}"/>
              </a:ext>
            </a:extLst>
          </p:cNvPr>
          <p:cNvSpPr txBox="1"/>
          <p:nvPr/>
        </p:nvSpPr>
        <p:spPr>
          <a:xfrm>
            <a:off x="2315009" y="248677"/>
            <a:ext cx="97621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Больше двадцати лет прошло со времени создания Роланом Пети балета «Пиковая дама». Западная публика уже спокойно воспринимала музыку Чайковского в балете «Пиковая дама», но вдруг французского хореографа Ролана Пети получил приглашение из Росси для работы в</a:t>
            </a:r>
          </a:p>
          <a:p>
            <a:r>
              <a:rPr lang="ru-RU" dirty="0">
                <a:solidFill>
                  <a:schemeClr val="bg1"/>
                </a:solidFill>
              </a:rPr>
              <a:t>Большом театре. Ему выпадает возможность создать и поставить свой балет на российской сцене и никаких ограничений в выборе сюжета нет. Пети сразу же решает поставить в России свой балет «Пиковая дама», но уже совсем другой. Он оставляет прежнее либретто, но берет другую музыку П. Чайковского для своего российской «Пиковой дамы». В его балете будет звучать музыка шестой симфонии, которую принято называть «Патетической».  6 Симфония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D97DE9-FBED-0034-8435-425B70FAD5FA}"/>
              </a:ext>
            </a:extLst>
          </p:cNvPr>
          <p:cNvSpPr txBox="1"/>
          <p:nvPr/>
        </p:nvSpPr>
        <p:spPr>
          <a:xfrm>
            <a:off x="106876" y="2557001"/>
            <a:ext cx="120851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Затрагивает вечную философскую тему жизни и смерти. Композитор написал эту симфонию перед самой своей смерти. Невозможно представить, что  П. Чайковский чувствовал приближение своей смерти. Однако музыка симфонии воспринимается с большой долей вероятности отражения автобиографичности. Может поэтому композитор отказался от явной </a:t>
            </a:r>
            <a:r>
              <a:rPr lang="ru-RU" dirty="0" err="1">
                <a:solidFill>
                  <a:schemeClr val="bg1"/>
                </a:solidFill>
              </a:rPr>
              <a:t>программности</a:t>
            </a:r>
            <a:r>
              <a:rPr lang="ru-RU" dirty="0">
                <a:solidFill>
                  <a:schemeClr val="bg1"/>
                </a:solidFill>
              </a:rPr>
              <a:t> – «Патетической» ее назвал брат великого музыканта Модест. Классическая для симфонии форма из 4-х частей позволила отразить трагическую драматургию. </a:t>
            </a:r>
            <a:r>
              <a:rPr lang="en-US" dirty="0">
                <a:solidFill>
                  <a:schemeClr val="bg1"/>
                </a:solidFill>
              </a:rPr>
              <a:t>I </a:t>
            </a:r>
            <a:r>
              <a:rPr lang="ru-RU" dirty="0">
                <a:solidFill>
                  <a:schemeClr val="bg1"/>
                </a:solidFill>
              </a:rPr>
              <a:t>часть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– </a:t>
            </a:r>
            <a:r>
              <a:rPr lang="en-US" dirty="0">
                <a:solidFill>
                  <a:schemeClr val="bg1"/>
                </a:solidFill>
              </a:rPr>
              <a:t>Allegro</a:t>
            </a:r>
            <a:r>
              <a:rPr lang="ru-RU" dirty="0">
                <a:solidFill>
                  <a:schemeClr val="bg1"/>
                </a:solidFill>
              </a:rPr>
              <a:t>то</a:t>
            </a:r>
            <a:r>
              <a:rPr lang="en-US" dirty="0">
                <a:solidFill>
                  <a:schemeClr val="bg1"/>
                </a:solidFill>
              </a:rPr>
              <a:t> c </a:t>
            </a:r>
            <a:r>
              <a:rPr lang="ru-RU" dirty="0">
                <a:solidFill>
                  <a:schemeClr val="bg1"/>
                </a:solidFill>
              </a:rPr>
              <a:t>медленным вступлением; 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II</a:t>
            </a:r>
            <a:r>
              <a:rPr lang="ru-RU" dirty="0">
                <a:solidFill>
                  <a:schemeClr val="bg1"/>
                </a:solidFill>
              </a:rPr>
              <a:t> часть – Пятидольный вальс; </a:t>
            </a:r>
            <a:r>
              <a:rPr lang="en-US" dirty="0">
                <a:solidFill>
                  <a:schemeClr val="bg1"/>
                </a:solidFill>
              </a:rPr>
              <a:t>III</a:t>
            </a:r>
            <a:r>
              <a:rPr lang="ru-RU" dirty="0">
                <a:solidFill>
                  <a:schemeClr val="bg1"/>
                </a:solidFill>
              </a:rPr>
              <a:t> часть – Скерцо – марш; </a:t>
            </a:r>
            <a:r>
              <a:rPr lang="en-US" dirty="0">
                <a:solidFill>
                  <a:schemeClr val="bg1"/>
                </a:solidFill>
              </a:rPr>
              <a:t>IV </a:t>
            </a:r>
            <a:r>
              <a:rPr lang="ru-RU" dirty="0">
                <a:solidFill>
                  <a:schemeClr val="bg1"/>
                </a:solidFill>
              </a:rPr>
              <a:t>часть – финал </a:t>
            </a:r>
            <a:r>
              <a:rPr lang="en-US" dirty="0">
                <a:solidFill>
                  <a:schemeClr val="bg1"/>
                </a:solidFill>
              </a:rPr>
              <a:t>Adagio </a:t>
            </a:r>
            <a:r>
              <a:rPr lang="en-US" dirty="0" err="1">
                <a:solidFill>
                  <a:schemeClr val="bg1"/>
                </a:solidFill>
              </a:rPr>
              <a:t>lamentoz</a:t>
            </a:r>
            <a:r>
              <a:rPr lang="ru-RU" dirty="0">
                <a:solidFill>
                  <a:schemeClr val="bg1"/>
                </a:solidFill>
              </a:rPr>
              <a:t>о.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7C94845-6CEA-E3ED-4EA3-F414EB27A3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2277" y="4024917"/>
            <a:ext cx="2069584" cy="25844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549C62E-688B-9BC4-675D-B519BE77DFA0}"/>
              </a:ext>
            </a:extLst>
          </p:cNvPr>
          <p:cNvSpPr txBox="1"/>
          <p:nvPr/>
        </p:nvSpPr>
        <p:spPr>
          <a:xfrm>
            <a:off x="106875" y="4218546"/>
            <a:ext cx="9805401" cy="305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125"/>
              </a:spcBef>
              <a:spcAft>
                <a:spcPts val="1500"/>
              </a:spcAft>
            </a:pPr>
            <a:r>
              <a:rPr lang="ru-RU" dirty="0">
                <a:solidFill>
                  <a:schemeClr val="bg1"/>
                </a:solidFill>
              </a:rPr>
              <a:t>В теме вступления(интродукции)заложена информация развития всей симфонии. Эта тема дает интонационную основу для всех тем симфонии. Драматургия всего цикла представляет условное содержание как: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ru-RU" dirty="0">
                <a:solidFill>
                  <a:schemeClr val="bg1"/>
                </a:solidFill>
              </a:rPr>
              <a:t> часть - размышление о жизни и смерти; </a:t>
            </a:r>
            <a:r>
              <a:rPr lang="en-US" dirty="0">
                <a:solidFill>
                  <a:schemeClr val="bg1"/>
                </a:solidFill>
              </a:rPr>
              <a:t>II</a:t>
            </a:r>
            <a:r>
              <a:rPr lang="ru-RU" dirty="0">
                <a:solidFill>
                  <a:schemeClr val="bg1"/>
                </a:solidFill>
              </a:rPr>
              <a:t> часть – лирическую сторону жизни; </a:t>
            </a:r>
            <a:r>
              <a:rPr lang="en-US" dirty="0">
                <a:solidFill>
                  <a:schemeClr val="bg1"/>
                </a:solidFill>
              </a:rPr>
              <a:t>III</a:t>
            </a:r>
            <a:r>
              <a:rPr lang="ru-RU" dirty="0">
                <a:solidFill>
                  <a:schemeClr val="bg1"/>
                </a:solidFill>
              </a:rPr>
              <a:t> часть – скерцо зла, насмешку судьбы; </a:t>
            </a:r>
            <a:r>
              <a:rPr lang="en-US" dirty="0">
                <a:solidFill>
                  <a:schemeClr val="bg1"/>
                </a:solidFill>
              </a:rPr>
              <a:t>IV</a:t>
            </a:r>
            <a:r>
              <a:rPr lang="ru-RU" dirty="0">
                <a:solidFill>
                  <a:schemeClr val="bg1"/>
                </a:solidFill>
              </a:rPr>
              <a:t> часть – трагическую развязку произведения. Таким образом у главного персонажа – условного героя симфонии нет возможности для спасения – как раз то, что сказал А. Пушкин в своей «Пиковой даме» - мистику и неотвратимость судьбы. Этого же хотел Ролан Пети отразить в своем балете, поэтому в его втором балете звучит музыка «Патетической» симфонии Чайковского. Главные партии балета Ролан Пети создавал для выдающихся русских танцовщиков: Н. Цискаридзе и </a:t>
            </a:r>
            <a:r>
              <a:rPr lang="ru-RU" dirty="0" err="1">
                <a:solidFill>
                  <a:schemeClr val="bg1"/>
                </a:solidFill>
              </a:rPr>
              <a:t>И</a:t>
            </a:r>
            <a:r>
              <a:rPr lang="ru-RU" dirty="0">
                <a:solidFill>
                  <a:schemeClr val="bg1"/>
                </a:solidFill>
              </a:rPr>
              <a:t>. Лиепа.</a:t>
            </a:r>
          </a:p>
          <a:p>
            <a:endParaRPr lang="ru-RU" dirty="0"/>
          </a:p>
        </p:txBody>
      </p:sp>
      <p:pic>
        <p:nvPicPr>
          <p:cNvPr id="1026" name="Picture 2" descr="Петр Ильич Чайковский биография композитора, дирижёра, педагога,  музыкально-общественного деятеля, музыкального журналиста и критика;  доктора музыки">
            <a:extLst>
              <a:ext uri="{FF2B5EF4-FFF2-40B4-BE49-F238E27FC236}">
                <a16:creationId xmlns:a16="http://schemas.microsoft.com/office/drawing/2014/main" id="{61A779BB-39E9-59B3-207D-4BEA2DE2A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28" y="181097"/>
            <a:ext cx="189547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5182EE8-BC66-A226-9197-F8D373B14DD2}"/>
              </a:ext>
            </a:extLst>
          </p:cNvPr>
          <p:cNvSpPr txBox="1"/>
          <p:nvPr/>
        </p:nvSpPr>
        <p:spPr>
          <a:xfrm>
            <a:off x="114795" y="1947553"/>
            <a:ext cx="2036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</a:t>
            </a:r>
            <a:r>
              <a:rPr lang="ru-RU" sz="1600" b="1" dirty="0"/>
              <a:t>П. И. Чайковский</a:t>
            </a:r>
          </a:p>
          <a:p>
            <a:r>
              <a:rPr lang="ru-RU" dirty="0"/>
              <a:t>      </a:t>
            </a:r>
            <a:r>
              <a:rPr lang="ru-RU" sz="1600" b="1" dirty="0">
                <a:solidFill>
                  <a:schemeClr val="bg1"/>
                </a:solidFill>
              </a:rPr>
              <a:t>1840 - 1893</a:t>
            </a:r>
          </a:p>
        </p:txBody>
      </p:sp>
    </p:spTree>
    <p:extLst>
      <p:ext uri="{BB962C8B-B14F-4D97-AF65-F5344CB8AC3E}">
        <p14:creationId xmlns:p14="http://schemas.microsoft.com/office/powerpoint/2010/main" val="1766859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70D4BA9-42D3-70CA-DC4B-A85E4898A5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87" y="201262"/>
            <a:ext cx="2120179" cy="158808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B223AF-1FF6-2CB8-EB62-D3D0E42CCD3C}"/>
              </a:ext>
            </a:extLst>
          </p:cNvPr>
          <p:cNvSpPr txBox="1"/>
          <p:nvPr/>
        </p:nvSpPr>
        <p:spPr>
          <a:xfrm>
            <a:off x="2422566" y="201261"/>
            <a:ext cx="9769433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>
                <a:solidFill>
                  <a:schemeClr val="bg1"/>
                </a:solidFill>
              </a:rPr>
              <a:t>Каждый, кто слушал оперу П. Чайковского или смотрел одноименный балет на музыку этого композитора и даже читал драму А. Пушкина задавался вопросом: какой смысл кроется в трех картах – тройка, семерка, туз. В какую игру играет Герман?  Игра называется «Фараон» - старейшая карточная игра, известная еще в </a:t>
            </a:r>
            <a:r>
              <a:rPr lang="en-US" sz="1700" dirty="0">
                <a:solidFill>
                  <a:schemeClr val="bg1"/>
                </a:solidFill>
              </a:rPr>
              <a:t>XVI</a:t>
            </a:r>
            <a:r>
              <a:rPr lang="ru-RU" sz="1700" dirty="0">
                <a:solidFill>
                  <a:schemeClr val="bg1"/>
                </a:solidFill>
              </a:rPr>
              <a:t> веке. Эта игра была очень популярна в России в</a:t>
            </a:r>
            <a:r>
              <a:rPr lang="en-US" sz="1700" dirty="0">
                <a:solidFill>
                  <a:schemeClr val="bg1"/>
                </a:solidFill>
              </a:rPr>
              <a:t> XVIII</a:t>
            </a:r>
            <a:r>
              <a:rPr lang="ru-RU" sz="1700" dirty="0">
                <a:solidFill>
                  <a:schemeClr val="bg1"/>
                </a:solidFill>
              </a:rPr>
              <a:t> веке. В начале </a:t>
            </a:r>
            <a:r>
              <a:rPr lang="en-US" sz="1700" dirty="0">
                <a:solidFill>
                  <a:schemeClr val="bg1"/>
                </a:solidFill>
              </a:rPr>
              <a:t>XIX</a:t>
            </a:r>
            <a:r>
              <a:rPr lang="ru-RU" sz="1700" dirty="0">
                <a:solidFill>
                  <a:schemeClr val="bg1"/>
                </a:solidFill>
              </a:rPr>
              <a:t> века «Фараон» был вытеснен более популярной разновидностью игры – «</a:t>
            </a:r>
            <a:r>
              <a:rPr lang="ru-RU" sz="1700" dirty="0" err="1">
                <a:solidFill>
                  <a:schemeClr val="bg1"/>
                </a:solidFill>
              </a:rPr>
              <a:t>Штосс»в</a:t>
            </a:r>
            <a:r>
              <a:rPr lang="ru-RU" sz="1700" dirty="0">
                <a:solidFill>
                  <a:schemeClr val="bg1"/>
                </a:solidFill>
              </a:rPr>
              <a:t>. А. Пушкин был поклонником этой игры. В нее играет Герман в «Пиковой даме» у Пупкина, в нее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E47D58-A2E5-F305-5ECE-2503CA6316F2}"/>
              </a:ext>
            </a:extLst>
          </p:cNvPr>
          <p:cNvSpPr txBox="1"/>
          <p:nvPr/>
        </p:nvSpPr>
        <p:spPr>
          <a:xfrm>
            <a:off x="167028" y="1789350"/>
            <a:ext cx="11857946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>
                <a:solidFill>
                  <a:schemeClr val="bg1"/>
                </a:solidFill>
              </a:rPr>
              <a:t>играют герои «Игроков» Гоголя и Дорохов в романе «Война и мир» Толстого. Одно из неоконченных произведений Лермонтова называется «Штосс». «Фараон»- «Штосс» относятся к тем карточным играм, в которых выигрыш полностью зависит от случая, искусство игрока не имеет никакого значения. Пушкин, Лермонтов и другие известные выдающиеся люди объясняли популярность этой игры тем, что она напоминала своим случайным успехом устройство, современного им мира. По правилам игры карта кладутся в две стороны: банкомета и игрока- одна направо, другая налево. Левая сторона – выигрыш игрока, правая сторона – выигрыш банкомета и проигрыш игрока. Выигрыш зависит только от того, куда выпадет карта. Значение карт, названных Пушкиным следует читать так: три- сакральное число для христианина; семь- число фортуны; туз – отсылка к влиятельной фигуре, к статусу в обществе. Христианин, играя в азартные игры, совершает грех. Герман – немец, но католик тоже христианин – уже поэтому он может быть в выигрыше. Туз… вместо туза Герману выпадает дама. Надо вспомнить, что в спальне графини было два портрета: графиня в молодости и ее муж – оба из высшего сословия. Герман – дворянин, но другого социального ранга. Ему бы должен выпасть валет, но дама- это месть графини за украденную тайну. Таким образом, Пушкин, осуждая порок – лишает своего Германа выигрыша, но придает своему литературному произведению мистическую окраску – рок, судьба преследуют Германа.</a:t>
            </a:r>
          </a:p>
          <a:p>
            <a:r>
              <a:rPr lang="ru-RU" sz="1700" dirty="0">
                <a:solidFill>
                  <a:schemeClr val="bg1"/>
                </a:solidFill>
              </a:rPr>
              <a:t>Колоды карт, карточные атрибуты интересуют не только игроков и коллекционеров. Они становятся объектами серьезных исследований в области истории создания карт, как произведений искусства, а также в области культурологии. В Санкт- Петербурге есть музей игральных карт. Он был открыт в 2007 году в Петергофе, в здании бывшего Дворцового правления, здесь когда – то во время балов и приемов карточные игры были популярным и любимым занятием. </a:t>
            </a:r>
          </a:p>
        </p:txBody>
      </p:sp>
    </p:spTree>
    <p:extLst>
      <p:ext uri="{BB962C8B-B14F-4D97-AF65-F5344CB8AC3E}">
        <p14:creationId xmlns:p14="http://schemas.microsoft.com/office/powerpoint/2010/main" val="3578661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C1747E3-A7EF-B019-7460-5A594AB0C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5961" y="3090039"/>
            <a:ext cx="2729191" cy="279900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AC95145-E0DD-8401-370A-6D9FDC7107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1466" y="3090039"/>
            <a:ext cx="1762125" cy="28575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7C9C829-F5D2-7F3B-B531-A1FAC2A04668}"/>
              </a:ext>
            </a:extLst>
          </p:cNvPr>
          <p:cNvSpPr txBox="1"/>
          <p:nvPr/>
        </p:nvSpPr>
        <p:spPr>
          <a:xfrm>
            <a:off x="807522" y="451262"/>
            <a:ext cx="1093717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Во всех трех произведениях с названием «Пиковая дама»: у Пушкина в драме, у Чайковского в опере, у Пети в балете – Герман пытается уговорить старуху - графиню открыть ему тайну карт. Ему не удается уговорить графиню и он пугает ее пистолетом, чтобы заставить открыть тайну. Графиня умирает от испуга. Герман в ужасе от содеянного и от того, что тайна старухи не раскрыта (в каждом, из названных произведений, эта сцена происходит в спальне графини). Герман сходит с ума, ему видится старуха, </a:t>
            </a:r>
            <a:r>
              <a:rPr lang="ru-RU" b="1" dirty="0" err="1">
                <a:solidFill>
                  <a:schemeClr val="bg1"/>
                </a:solidFill>
              </a:rPr>
              <a:t>тна</a:t>
            </a:r>
            <a:r>
              <a:rPr lang="ru-RU" b="1" dirty="0">
                <a:solidFill>
                  <a:schemeClr val="bg1"/>
                </a:solidFill>
              </a:rPr>
              <a:t> называет три карты: тройка, семерка, туз. Герман знает тайну и отправляется играть. Ему выпадают карты: тройка, семерка - он почти выиграл. Но вдруг вместо туза- выпадает дама пик - Герман все проиграл. Трагический финал у Пушкина, Чайковского и Пети представлен по-разному.</a:t>
            </a:r>
          </a:p>
          <a:p>
            <a:endParaRPr lang="ru-RU" b="1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71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4">
            <a:hlinkClick r:id="" action="ppaction://media"/>
            <a:extLst>
              <a:ext uri="{FF2B5EF4-FFF2-40B4-BE49-F238E27FC236}">
                <a16:creationId xmlns:a16="http://schemas.microsoft.com/office/drawing/2014/main" id="{4AA4350C-E956-033A-FF7A-7ED22552C26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76946" y="1646258"/>
            <a:ext cx="6210795" cy="38817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221806B-14F0-7EAE-84EF-6812FD2FF567}"/>
              </a:ext>
            </a:extLst>
          </p:cNvPr>
          <p:cNvSpPr txBox="1"/>
          <p:nvPr/>
        </p:nvSpPr>
        <p:spPr>
          <a:xfrm>
            <a:off x="1140031" y="285008"/>
            <a:ext cx="102959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                       </a:t>
            </a:r>
            <a:r>
              <a:rPr lang="ru-RU" sz="2000" b="1" dirty="0">
                <a:solidFill>
                  <a:schemeClr val="bg1"/>
                </a:solidFill>
              </a:rPr>
              <a:t>Опера П. И. Чайковского «Пиковая дама».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       Исполнители: графиня – Народная артистка СССР- Елена Образцова.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                           Герман – Народный артист России – Владимир Галузин.</a:t>
            </a:r>
          </a:p>
        </p:txBody>
      </p:sp>
    </p:spTree>
    <p:extLst>
      <p:ext uri="{BB962C8B-B14F-4D97-AF65-F5344CB8AC3E}">
        <p14:creationId xmlns:p14="http://schemas.microsoft.com/office/powerpoint/2010/main" val="3154050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 (10) (online-video-cutter.com)">
            <a:hlinkClick r:id="" action="ppaction://media"/>
            <a:extLst>
              <a:ext uri="{FF2B5EF4-FFF2-40B4-BE49-F238E27FC236}">
                <a16:creationId xmlns:a16="http://schemas.microsoft.com/office/drawing/2014/main" id="{A8700CC7-6A91-91A3-56E6-179EADD09B1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51192" y="1532837"/>
            <a:ext cx="7060298" cy="39714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B408E5B-283D-D4F5-4BFD-5C02524339A7}"/>
              </a:ext>
            </a:extLst>
          </p:cNvPr>
          <p:cNvSpPr txBox="1"/>
          <p:nvPr/>
        </p:nvSpPr>
        <p:spPr>
          <a:xfrm>
            <a:off x="1175657" y="451262"/>
            <a:ext cx="103196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          </a:t>
            </a:r>
            <a:r>
              <a:rPr lang="ru-RU" b="1" dirty="0">
                <a:solidFill>
                  <a:schemeClr val="bg1"/>
                </a:solidFill>
              </a:rPr>
              <a:t>Балет «Пиковая дама»: музыка П. Чайковского, хореография Р. Пети</a:t>
            </a:r>
          </a:p>
          <a:p>
            <a:r>
              <a:rPr lang="ru-RU" b="1" dirty="0">
                <a:solidFill>
                  <a:schemeClr val="bg1"/>
                </a:solidFill>
              </a:rPr>
              <a:t>          Исполнители: Герман – Народный артист России – Н. Цискаридзе.</a:t>
            </a:r>
          </a:p>
          <a:p>
            <a:r>
              <a:rPr lang="ru-RU" b="1" dirty="0">
                <a:solidFill>
                  <a:schemeClr val="bg1"/>
                </a:solidFill>
              </a:rPr>
              <a:t>                               Графиня – Народная артистка России – И. Лиепа.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07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25758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Дом игральных карт. Аксессуары для карточной игры">
            <a:extLst>
              <a:ext uri="{FF2B5EF4-FFF2-40B4-BE49-F238E27FC236}">
                <a16:creationId xmlns:a16="http://schemas.microsoft.com/office/drawing/2014/main" id="{D0D81694-93F1-05CD-8996-3EE93408F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85" y="2400413"/>
            <a:ext cx="4936418" cy="289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Дом игральных карт. Казино">
            <a:extLst>
              <a:ext uri="{FF2B5EF4-FFF2-40B4-BE49-F238E27FC236}">
                <a16:creationId xmlns:a16="http://schemas.microsoft.com/office/drawing/2014/main" id="{D0CB124D-46DC-48F2-DC2A-A8D1972FA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177" y="2400413"/>
            <a:ext cx="4936418" cy="289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88F392-288D-D3A9-5639-3F93A3571260}"/>
              </a:ext>
            </a:extLst>
          </p:cNvPr>
          <p:cNvSpPr txBox="1"/>
          <p:nvPr/>
        </p:nvSpPr>
        <p:spPr>
          <a:xfrm>
            <a:off x="451262" y="249382"/>
            <a:ext cx="1145968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музее игральных карт можно посмотреть  музей- спектакль «Дом игральных карт» в Петергофе</a:t>
            </a:r>
          </a:p>
          <a:p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Спектакль с помощью современных технологий выставочное пространство предоставит возможность познакомиться музейными экспозициями истории игральных карт разных стран мира Увидеть «оживающих» героев произведений с одноименным названием А. С. Пушкина П. И. Чайковского, а также услышать спор двух авторов о достоинствах и недостатков их произведений.</a:t>
            </a:r>
          </a:p>
        </p:txBody>
      </p:sp>
    </p:spTree>
    <p:extLst>
      <p:ext uri="{BB962C8B-B14F-4D97-AF65-F5344CB8AC3E}">
        <p14:creationId xmlns:p14="http://schemas.microsoft.com/office/powerpoint/2010/main" val="7501020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F732EA-2311-B380-710E-9DE5D5A524EA}"/>
              </a:ext>
            </a:extLst>
          </p:cNvPr>
          <p:cNvSpPr txBox="1"/>
          <p:nvPr/>
        </p:nvSpPr>
        <p:spPr>
          <a:xfrm>
            <a:off x="95004" y="2066306"/>
            <a:ext cx="1983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</a:rPr>
              <a:t>   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9D5959-E4E1-E798-7FDB-D3625A9BE28B}"/>
              </a:ext>
            </a:extLst>
          </p:cNvPr>
          <p:cNvSpPr txBox="1"/>
          <p:nvPr/>
        </p:nvSpPr>
        <p:spPr>
          <a:xfrm>
            <a:off x="680852" y="529542"/>
            <a:ext cx="10830296" cy="4816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Задание №22-23</a:t>
            </a:r>
          </a:p>
          <a:p>
            <a:endParaRPr lang="ru-RU" sz="2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Прочитайте произведение А. С. Пушкина «Пиковая дама» и дайте правильные ответы.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В каком городе происходит действие в произведении Пушкина, в либретто оперы и  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балета: Париже, Берлине, Москве, Ленинграде, Петербурге?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Какую музыку Чайковского взял для своего балета «Пиковая дама» французский 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хореограф Ролан Пети: музыку оперы «Пиковая дама», оперы «Евгений Онегин», 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симфонии «Зимние грезы», симфонии «Патетическая», балета «Щелкунчик»?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Как называется карточная игра, в которую играет Герман: Император, Преферанс, 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Дама Пик, Фараон, Штосс ?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В каком городе России находится Большой театр: Ярославле, Костроме, Екатеринбурге, 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Москве, Санкт- Петербурге?</a:t>
            </a:r>
          </a:p>
          <a:p>
            <a:endParaRPr lang="ru-RU" sz="2100" b="1" dirty="0">
              <a:solidFill>
                <a:schemeClr val="bg1"/>
              </a:solidFill>
            </a:endParaRPr>
          </a:p>
          <a:p>
            <a:r>
              <a:rPr lang="ru-RU" sz="2400" b="1" dirty="0">
                <a:solidFill>
                  <a:schemeClr val="bg1"/>
                </a:solidFill>
              </a:rPr>
              <a:t>                  </a:t>
            </a: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Ответы присылайте на почту : </a:t>
            </a:r>
            <a:r>
              <a:rPr lang="en-US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muzlitkolt@gmail.com</a:t>
            </a: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4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</a:t>
            </a:r>
            <a:r>
              <a:rPr lang="en-US" sz="2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выполненную работу можно принести в кабинет№6 – Визиренко Л. Ю.)</a:t>
            </a:r>
            <a:r>
              <a:rPr lang="en-US" sz="2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546452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1810</TotalTime>
  <Words>2066</Words>
  <Application>Microsoft Office PowerPoint</Application>
  <PresentationFormat>Широкоэкранный</PresentationFormat>
  <Paragraphs>57</Paragraphs>
  <Slides>10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Tw Cen MT</vt:lpstr>
      <vt:lpstr>Контур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Лидия Визиренко</dc:creator>
  <cp:lastModifiedBy>исскуств Школа</cp:lastModifiedBy>
  <cp:revision>369</cp:revision>
  <dcterms:created xsi:type="dcterms:W3CDTF">2022-05-02T06:30:19Z</dcterms:created>
  <dcterms:modified xsi:type="dcterms:W3CDTF">2026-04-17T10:38:33Z</dcterms:modified>
</cp:coreProperties>
</file>