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68" r:id="rId6"/>
    <p:sldId id="270" r:id="rId7"/>
    <p:sldId id="267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идия Визиренко" initials="ЛВ" lastIdx="1" clrIdx="0">
    <p:extLst>
      <p:ext uri="{19B8F6BF-5375-455C-9EA6-DF929625EA0E}">
        <p15:presenceInfo xmlns:p15="http://schemas.microsoft.com/office/powerpoint/2012/main" userId="bbcf96ce291708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7-26T01:40:17.567" idx="1">
    <p:pos x="7621" y="4371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073F73-B232-4CCD-AA4E-47BCBE48AA63}"/>
              </a:ext>
            </a:extLst>
          </p:cNvPr>
          <p:cNvSpPr txBox="1"/>
          <p:nvPr/>
        </p:nvSpPr>
        <p:spPr>
          <a:xfrm>
            <a:off x="1793174" y="510638"/>
            <a:ext cx="87877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</a:rPr>
              <a:t>                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     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«МУЗЫКА НА ВСЕ ВРЕМЕНА»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C6BA2E-8E75-46D5-996E-0E108473C9B4}"/>
              </a:ext>
            </a:extLst>
          </p:cNvPr>
          <p:cNvSpPr txBox="1"/>
          <p:nvPr/>
        </p:nvSpPr>
        <p:spPr>
          <a:xfrm>
            <a:off x="1626920" y="1781299"/>
            <a:ext cx="8657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         </a:t>
            </a:r>
          </a:p>
          <a:p>
            <a:r>
              <a:rPr lang="ru-RU" sz="3200" b="1" dirty="0">
                <a:solidFill>
                  <a:schemeClr val="bg1"/>
                </a:solidFill>
              </a:rPr>
              <a:t>                    «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ИСКУССТВО 47 РЕГИОН»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BF6396-6BDB-4B62-A8E2-86325B6BE8D1}"/>
              </a:ext>
            </a:extLst>
          </p:cNvPr>
          <p:cNvSpPr txBox="1"/>
          <p:nvPr/>
        </p:nvSpPr>
        <p:spPr>
          <a:xfrm>
            <a:off x="1428997" y="2736502"/>
            <a:ext cx="93340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         </a:t>
            </a:r>
          </a:p>
          <a:p>
            <a:r>
              <a:rPr lang="ru-RU" sz="2800" b="1" dirty="0">
                <a:solidFill>
                  <a:schemeClr val="bg1"/>
                </a:solidFill>
              </a:rPr>
              <a:t>                     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Автор Визиренко Лидия Юрьевна    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50C6E7-1C30-4D8E-9A67-CC647E7FDBD1}"/>
              </a:ext>
            </a:extLst>
          </p:cNvPr>
          <p:cNvSpPr txBox="1"/>
          <p:nvPr/>
        </p:nvSpPr>
        <p:spPr>
          <a:xfrm>
            <a:off x="1793174" y="4239491"/>
            <a:ext cx="813459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bg1"/>
                </a:solidFill>
              </a:rPr>
              <a:t>                     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МАУ ДО «Колтушская ДШИ» 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2025 -26 учебный год</a:t>
            </a:r>
          </a:p>
          <a:p>
            <a:pPr marL="0" indent="0">
              <a:buNone/>
            </a:pPr>
            <a:r>
              <a:rPr lang="ru-RU" sz="2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Занятие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№ 25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435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BC7713-66F5-4706-A715-0BE076827C95}"/>
              </a:ext>
            </a:extLst>
          </p:cNvPr>
          <p:cNvSpPr txBox="1"/>
          <p:nvPr/>
        </p:nvSpPr>
        <p:spPr>
          <a:xfrm>
            <a:off x="3043238" y="179067"/>
            <a:ext cx="91487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Сказка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вымысел – рассказ о необыкновенных событиях, приключениях геров. В сказках отражается быт и национальные черты народа. В сказке всегда присутствует и, легенды, мифы…в поучительный характер, хороший конец и могут быть разные варианты одного и того же сюжета. В сказке нет отражения реального времени.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Легенда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фантастическое отражение событий, которые могли быть в реальной жизни. Легенда описывает отдельный эпизод исторического прошлого какого – либо народа.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Миф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сказание, передающее людям представление о происхождении Вселенной и о месте человека в мире- через действие Богов и героев Олимпа.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28EAA7-05DA-4A17-A95A-C7E8FCDF2625}"/>
              </a:ext>
            </a:extLst>
          </p:cNvPr>
          <p:cNvSpPr txBox="1"/>
          <p:nvPr/>
        </p:nvSpPr>
        <p:spPr>
          <a:xfrm>
            <a:off x="487637" y="2514600"/>
            <a:ext cx="1153414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Миф отражает модель организации разных сторон жизни в античном мире: земледелия, науки, искусства, торговле и т. д. Мифические боги покровительствуют основным и вполне реальным видам деятельности. Боги населяют мифические вершины небес, глубины океанов и подземный мир. Боги бессмертны. Герои наделяются Богами  невероятной силой, умом, разными способностями. Они совершают подвиги с помощью Богов, но не могут жить вечно, умирают обычной человеческой смертью. </a:t>
            </a:r>
          </a:p>
          <a:p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Аполлон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 в древнегреческой и древнеримской мифологии - Бог света(Феб – лучезарный, сияющий), покровитель искусства, предводитель и покровитель муз. Он же предсказатель будущего, врачеватель, покровитель переселенцев и олицетворение мужской красоты. Аполлон – сын </a:t>
            </a:r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Зевса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</a:t>
            </a:r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Лето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(возлюбленной Зевса). В возрасте нескольких дней он победил, живущего на горе Парнас, змея Пифона. Вечно молодой и амбициозный – он честно завоевал собственное место на Олимпе, уступив величие только своему отцу Зевсу.</a:t>
            </a:r>
          </a:p>
          <a:p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 Олимп – гора в Греции – местность – Олимпия. На Олимпе созидают Боги.</a:t>
            </a:r>
          </a:p>
          <a:p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**Парнас – вершина Олимпа.</a:t>
            </a:r>
          </a:p>
          <a:p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***Бельведерский – оригинал статуи был помещен в Бельведер Ватикана. Бельведер – часть архитектурных построек Ватикана.</a:t>
            </a:r>
            <a:endParaRPr lang="ru-RU" sz="1900" dirty="0">
              <a:solidFill>
                <a:schemeClr val="bg1"/>
              </a:solidFill>
            </a:endParaRPr>
          </a:p>
        </p:txBody>
      </p:sp>
      <p:pic>
        <p:nvPicPr>
          <p:cNvPr id="1026" name="Picture 2" descr="Бог Аполлон древнегреческого Стоковое Изображение - изображение  насчитывающей скульптура, портрет: 144580323">
            <a:extLst>
              <a:ext uri="{FF2B5EF4-FFF2-40B4-BE49-F238E27FC236}">
                <a16:creationId xmlns:a16="http://schemas.microsoft.com/office/drawing/2014/main" id="{12073562-507E-8759-CE8E-9852B5E7D8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3" r="16384" b="10096"/>
          <a:stretch/>
        </p:blipFill>
        <p:spPr bwMode="auto">
          <a:xfrm>
            <a:off x="601937" y="296138"/>
            <a:ext cx="2194078" cy="19354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4A7816-EA72-0D73-3CEE-A2DC4D974B07}"/>
              </a:ext>
            </a:extLst>
          </p:cNvPr>
          <p:cNvSpPr txBox="1"/>
          <p:nvPr/>
        </p:nvSpPr>
        <p:spPr>
          <a:xfrm>
            <a:off x="9373589" y="6187044"/>
            <a:ext cx="26481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918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E2CB8C4-50D2-2E0F-F726-15F95497B92B}"/>
              </a:ext>
            </a:extLst>
          </p:cNvPr>
          <p:cNvSpPr txBox="1"/>
          <p:nvPr/>
        </p:nvSpPr>
        <p:spPr>
          <a:xfrm>
            <a:off x="3429000" y="271463"/>
            <a:ext cx="8577262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Миф об Орфее и Эвридике. </a:t>
            </a:r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Орфей – сын Аполлона. Аполлоном наделил его голосом необычайной красоты. Все окружающие были покорены его пением. Юная Эвридика полюбила Орфея и стала его женой. Однажды Орфей и Эвридика гуляли в лесу. Орфей играл на кифаре и пел, а Эвридика собирала цветы. Вдруг Орфей услышал крик своей возлюбленной. Змея укусила Эвридику. Эвридика умерла.  Орфей был настолько опечален, что решился пойти в царство мертвых.  Чтобы попасть туда, нужно переплыть реку Стикс на лодке, но перевозчик мертвых – Харон отказывается, ссылаясь на то, что перевозит только умерших. Тогда Орфей заиграл на кифаре и запел. Харон, восхищенный пением, перевез Орфея. Дальше Орфею встретились Церберы – псы, охраняющие ворота в подземное царство мертвых. Они тоже не устояли перед пением Орфея и пропустили его к Аиду- царю подземного царства мертвых. Снова запел Орфей. Аид заслушался, сжалился и спросил, чего Орфей хочет. Орфей ответил, что пришел за Эвридикой. Аид поступил против правил – решил вернуть Эвридику на землю вместе с Орфеем, но дал условие. Орфей должен идти к выходу первым, а Эвридика пойдет за ним следом. Орфей не должен ни в коем случае оглядываться. Если оглянется – потеряет жену навсегда. Страшные шорохи, звуки и тени окружали Орфея. Подойдя к выходу, Орфей не выдержал и оглянулся, чтобы убедиться – идет ли Эвридика. И в это время Эвридика, шедшая за ним, превратилась в тень. Ворота Аида захлопнулись. Эвридика – теперь уже безвозвратно – осталась у Аида, в царстве мертвых. Орфей помнил её всю жизнь и воспевал в песнях до конца своих дней.  Сюжет этой любовной истории много раз использовался в музыке. Самая известная опера об «Орфее и Эвридике» создана  великим реформатором оперы – немецким композитором Кристофом </a:t>
            </a:r>
            <a:r>
              <a:rPr lang="ru-RU" sz="16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Виллибальдом</a:t>
            </a:r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Глюком. Написанная в 1762 году (260 лет назад ) - она покоряет любителей музыки до сих пор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22795A-EE79-FB3B-905F-111F9EDC2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8" y="557213"/>
            <a:ext cx="3020513" cy="2343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96004C-E65F-1214-4AA1-92FF6A4AE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" y="3257550"/>
            <a:ext cx="3103061" cy="2343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256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7DB7CF-AE77-F534-8311-390309D88F75}"/>
              </a:ext>
            </a:extLst>
          </p:cNvPr>
          <p:cNvSpPr txBox="1"/>
          <p:nvPr/>
        </p:nvSpPr>
        <p:spPr>
          <a:xfrm>
            <a:off x="2300288" y="171450"/>
            <a:ext cx="97328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Советский, российский композитор, автор многочисленных произведений для театра и кино,  песен и  инструментальных произведений, Заслуженный деятель искусств РФ (2003) родился в Ташкенте. Начинал учебу в Ташкентской консерватории, затем учился в институте имени Гнесиных и в аспирантуре Ленинградской консерватории. Его учителями были А. И. Хачатурян, Ю. Г. Кон и С. М. Слонимский. В 1975 году он написал первую в России рок- оперу «Орфей и Эвридика». Поставлена была эта опера ансамблем «Поющие гитары» в оперной студии при Ленинградской консерватории. Для более понятного восприятия, нового для того времени жанра рок - оперы, автор назвал свою постановку «зонг - оперой»: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song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– песня. Рок- опера – это со сути дела мюзикл или оперетта, но отличие от этих привычных жанров в повышенной экспрессии и динамики. Особенностью оперы Журбина «Орфей и Эвридика» в музыкальном воплощением стало наличие эстрадного пения и использование, вокально- инструментальных</a:t>
            </a:r>
          </a:p>
        </p:txBody>
      </p:sp>
      <p:sp>
        <p:nvSpPr>
          <p:cNvPr id="2" name="AutoShape 2" descr="Ференц Лист за фортепиано">
            <a:extLst>
              <a:ext uri="{FF2B5EF4-FFF2-40B4-BE49-F238E27FC236}">
                <a16:creationId xmlns:a16="http://schemas.microsoft.com/office/drawing/2014/main" id="{1E58775F-0FA4-AC3D-3E57-C56A937E7B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Ференц Лист за фортепиано">
            <a:extLst>
              <a:ext uri="{FF2B5EF4-FFF2-40B4-BE49-F238E27FC236}">
                <a16:creationId xmlns:a16="http://schemas.microsoft.com/office/drawing/2014/main" id="{D74CCA4A-2B71-2BC6-CA90-DB5AA93A304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613EDB3-11C8-F430-6069-6687A32B9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747" y="406582"/>
            <a:ext cx="1466557" cy="1955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A0ABBE-38D8-C4C7-48B5-6A9B87B1F62F}"/>
              </a:ext>
            </a:extLst>
          </p:cNvPr>
          <p:cNvSpPr txBox="1"/>
          <p:nvPr/>
        </p:nvSpPr>
        <p:spPr>
          <a:xfrm>
            <a:off x="342900" y="2500313"/>
            <a:ext cx="18257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Журбин Александр</a:t>
            </a:r>
          </a:p>
          <a:p>
            <a:r>
              <a:rPr lang="ru-RU" sz="1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Борисович 1945 г.р</a:t>
            </a:r>
            <a:r>
              <a:rPr lang="ru-RU" sz="16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C74789-952D-C1FE-8048-962C5EDBA170}"/>
              </a:ext>
            </a:extLst>
          </p:cNvPr>
          <p:cNvSpPr txBox="1"/>
          <p:nvPr/>
        </p:nvSpPr>
        <p:spPr>
          <a:xfrm>
            <a:off x="342900" y="3276600"/>
            <a:ext cx="11558588" cy="2746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ансамблей 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(ВИА) музыкальных инструментов, в частности электрогитары. Для любителей музыки жанр рок- оперы представлял большой интерес. Публика уже была знакома с рок – оперой: «Иисус Христос - суперзвезда» Эндрю Ллойда - Уэббера и Тима Райса (1970 год). Но настоящей «бомбой» для советской публики стало либретто оперы, написанное драматургом Юрием </a:t>
            </a:r>
            <a:r>
              <a:rPr lang="ru-RU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Димитриным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Журбин и </a:t>
            </a:r>
            <a:r>
              <a:rPr lang="ru-RU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Димитрин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Орфея из античного времени перенесли в </a:t>
            </a: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XX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век и сделали певцом эстрады. Кроме того, причиной вечной разлуки влюбленных у авторов рок- оперы, становится Эвридика. По дороге из подземного царства она просит Орфея поцеловать ее. Орфей помнит об условии царя Аида – не оглядываться и отказывается поцеловать Эвридику. Эвридика в отчаянии – Орфей разлюбил ее, лучше она не пойдет за ним. Орфей не выдерживает упреков любимой жены, обнимает и целует Эвридику. Эвридика превращается в тень и навсегда остается в царстве Аида. </a:t>
            </a:r>
          </a:p>
        </p:txBody>
      </p:sp>
    </p:spTree>
    <p:extLst>
      <p:ext uri="{BB962C8B-B14F-4D97-AF65-F5344CB8AC3E}">
        <p14:creationId xmlns:p14="http://schemas.microsoft.com/office/powerpoint/2010/main" val="1766859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D0A3CE-F18F-DABE-CFE8-13435C15EB60}"/>
              </a:ext>
            </a:extLst>
          </p:cNvPr>
          <p:cNvSpPr txBox="1"/>
          <p:nvPr/>
        </p:nvSpPr>
        <p:spPr>
          <a:xfrm>
            <a:off x="1100137" y="225631"/>
            <a:ext cx="1090581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      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Первым исполнителем партии Орфея в рок – опере А. Журбина стал советский и российский 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эстрадный певец (тенор - альтино) – Альберт Асадуллин – Заслуженный артист РСФСР,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Народный артист Татарстана.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Рок – опера «Орфей и Эвридика» была поставлена на сцене более 2500 раз</a:t>
            </a:r>
            <a:r>
              <a:rPr lang="ru-RU" sz="20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2" name="videoplayback (2)">
            <a:hlinkClick r:id="" action="ppaction://media"/>
            <a:extLst>
              <a:ext uri="{FF2B5EF4-FFF2-40B4-BE49-F238E27FC236}">
                <a16:creationId xmlns:a16="http://schemas.microsoft.com/office/drawing/2014/main" id="{1CAA0D04-7873-4359-91E5-3C2E8B070CF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57611" y="1837062"/>
            <a:ext cx="6856986" cy="367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26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9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42424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ideoplayback (4)">
            <a:hlinkClick r:id="" action="ppaction://media"/>
            <a:extLst>
              <a:ext uri="{FF2B5EF4-FFF2-40B4-BE49-F238E27FC236}">
                <a16:creationId xmlns:a16="http://schemas.microsoft.com/office/drawing/2014/main" id="{C56D5A7B-967B-9593-8FBD-573CF6B8E68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94973" y="427513"/>
            <a:ext cx="5825710" cy="43692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C4CED8-D672-2AD2-5F94-0CAF1186EDDF}"/>
              </a:ext>
            </a:extLst>
          </p:cNvPr>
          <p:cNvSpPr txBox="1"/>
          <p:nvPr/>
        </p:nvSpPr>
        <p:spPr>
          <a:xfrm>
            <a:off x="391885" y="427513"/>
            <a:ext cx="4405745" cy="4911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К. В. Глюк- опера «Орфей и Эвридика».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</a:p>
          <a:p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Ария Орфея - русский текст</a:t>
            </a:r>
            <a:r>
              <a:rPr lang="ru-RU" sz="1900" b="1" dirty="0">
                <a:solidFill>
                  <a:schemeClr val="bg1"/>
                </a:solidFill>
              </a:rPr>
              <a:t>.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Потерял я Эвридику,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ничто не сравнится со скорбью моей;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Суровый рок! Как же жестоко!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Ничто не сравнится со скорбью моей!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Я умираю от горя!</a:t>
            </a:r>
            <a:endParaRPr lang="ru-RU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Эвридика! Эвридика!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Ответь мне… Что за мука!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Ответь же мне!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То твой супруг, супруг твой верный,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услышь мой глас, тебя зовущий,</a:t>
            </a:r>
            <a:b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ru-RU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тебя зовущий голос мой услышь!</a:t>
            </a:r>
            <a:endParaRPr lang="ru-RU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12091A-942D-0391-50AB-8A6B487FF173}"/>
              </a:ext>
            </a:extLst>
          </p:cNvPr>
          <p:cNvSpPr txBox="1"/>
          <p:nvPr/>
        </p:nvSpPr>
        <p:spPr>
          <a:xfrm>
            <a:off x="5094514" y="997527"/>
            <a:ext cx="6226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    К. В. Глюк – опера «Орфей и Эвридика» - ария Орфея -</a:t>
            </a:r>
          </a:p>
          <a:p>
            <a:r>
              <a:rPr lang="ru-RU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Лучано Паваротти</a:t>
            </a:r>
          </a:p>
        </p:txBody>
      </p:sp>
    </p:spTree>
    <p:extLst>
      <p:ext uri="{BB962C8B-B14F-4D97-AF65-F5344CB8AC3E}">
        <p14:creationId xmlns:p14="http://schemas.microsoft.com/office/powerpoint/2010/main" val="187845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8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F732EA-2311-B380-710E-9DE5D5A524EA}"/>
              </a:ext>
            </a:extLst>
          </p:cNvPr>
          <p:cNvSpPr txBox="1"/>
          <p:nvPr/>
        </p:nvSpPr>
        <p:spPr>
          <a:xfrm>
            <a:off x="95004" y="2066306"/>
            <a:ext cx="19831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   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9D5959-E4E1-E798-7FDB-D3625A9BE28B}"/>
              </a:ext>
            </a:extLst>
          </p:cNvPr>
          <p:cNvSpPr txBox="1"/>
          <p:nvPr/>
        </p:nvSpPr>
        <p:spPr>
          <a:xfrm>
            <a:off x="680852" y="529542"/>
            <a:ext cx="108302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Задание №25.</a:t>
            </a:r>
          </a:p>
          <a:p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 В чем отличие сказки от мифа?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 Кем являются Орфей и Эвридика  в древнегреческом мифе «Орфей и Эвридика»?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В чем отличие либретто рок – оперы Журбина «Орфей и Эвридика» от сюжета  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одноименного древнегреческого мифа 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  В чем особенности жанра рок- оперы?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 Почему А. Журбин первоначально назвал своего «Орфея» зонг - оперой?</a:t>
            </a: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Сколько лет назад написал оперу «Орфей и Эвридика»  композитор К. В. Глюк? </a:t>
            </a:r>
          </a:p>
          <a:p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Ответы присылайте на почту : 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muzlitkolt@gmail.com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выполненную работу можно принести в кабинет№6 – Визиренко Л. Ю.)</a:t>
            </a:r>
            <a:r>
              <a:rPr lang="en-US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46452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1324</TotalTime>
  <Words>1316</Words>
  <Application>Microsoft Office PowerPoint</Application>
  <PresentationFormat>Широкоэкранный</PresentationFormat>
  <Paragraphs>49</Paragraphs>
  <Slides>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Лидия Визиренко</dc:creator>
  <cp:lastModifiedBy>исскуств Школа</cp:lastModifiedBy>
  <cp:revision>288</cp:revision>
  <dcterms:created xsi:type="dcterms:W3CDTF">2022-05-02T06:30:19Z</dcterms:created>
  <dcterms:modified xsi:type="dcterms:W3CDTF">2026-04-17T12:32:12Z</dcterms:modified>
</cp:coreProperties>
</file>