
<file path=[Content_Types].xml><?xml version="1.0" encoding="utf-8"?>
<Types xmlns="http://schemas.openxmlformats.org/package/2006/content-types">
  <Default Extension="docx" ContentType="application/vnd.openxmlformats-officedocument.wordprocessingml.document"/>
  <Default Extension="jpeg" ContentType="image/jpeg"/>
  <Default Extension="jpg" ContentType="image/jpeg"/>
  <Default Extension="mp3" ContentType="audio/mpeg"/>
  <Default Extension="mp4" ContentType="video/mp4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9"/>
  </p:notesMasterIdLst>
  <p:sldIdLst>
    <p:sldId id="270" r:id="rId2"/>
    <p:sldId id="268" r:id="rId3"/>
    <p:sldId id="271" r:id="rId4"/>
    <p:sldId id="272" r:id="rId5"/>
    <p:sldId id="273" r:id="rId6"/>
    <p:sldId id="274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Лидия Визиренко" initials="ЛВ" lastIdx="6" clrIdx="0">
    <p:extLst>
      <p:ext uri="{19B8F6BF-5375-455C-9EA6-DF929625EA0E}">
        <p15:presenceInfo xmlns:p15="http://schemas.microsoft.com/office/powerpoint/2012/main" userId="bbcf96ce2917082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0D4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692" autoAdjust="0"/>
    <p:restoredTop sz="94660"/>
  </p:normalViewPr>
  <p:slideViewPr>
    <p:cSldViewPr snapToGrid="0">
      <p:cViewPr varScale="1">
        <p:scale>
          <a:sx n="65" d="100"/>
          <a:sy n="65" d="100"/>
        </p:scale>
        <p:origin x="33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186892-E31C-4074-AE3C-11EBD569ECEC}" type="datetimeFigureOut">
              <a:rPr lang="ru-RU" smtClean="0"/>
              <a:t>19.05.2026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A4325F-2E11-4098-86C9-676419DDDC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05297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5/19/2026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5/19/2026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5/19/2026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5/19/2026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5/19/2026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5/19/2026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0D4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5/19/2026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A6%D0%B5%D1%80%D0%BA%D0%BE%D0%B2%D0%BD%D0%B0%D1%8F_%D0%BC%D1%83%D0%B7%D1%8B%D0%BA%D0%B0" TargetMode="External"/><Relationship Id="rId13" Type="http://schemas.openxmlformats.org/officeDocument/2006/relationships/hyperlink" Target="https://ru.wikipedia.org/wiki/%D0%91%D0%B5%D1%80%D0%B5%D0%B7%D0%BE%D0%B2%D1%81%D0%BA%D0%B8%D0%B9,_%D0%9C%D0%B0%D0%BA%D1%81%D0%B8%D0%BC_%D0%A1%D0%BE%D0%B7%D0%BE%D0%BD%D1%82%D0%BE%D0%B2%D0%B8%D1%87" TargetMode="External"/><Relationship Id="rId3" Type="http://schemas.openxmlformats.org/officeDocument/2006/relationships/slideLayout" Target="../slideLayouts/slideLayout2.xml"/><Relationship Id="rId7" Type="http://schemas.openxmlformats.org/officeDocument/2006/relationships/hyperlink" Target="https://ru.wikipedia.org/wiki/%D0%91%D1%8B%D1%82" TargetMode="External"/><Relationship Id="rId12" Type="http://schemas.openxmlformats.org/officeDocument/2006/relationships/hyperlink" Target="https://ru.wikipedia.org/wiki/XVII_%D0%B2%D0%B5%D0%BA" TargetMode="External"/><Relationship Id="rId17" Type="http://schemas.openxmlformats.org/officeDocument/2006/relationships/image" Target="../media/image8.png"/><Relationship Id="rId2" Type="http://schemas.openxmlformats.org/officeDocument/2006/relationships/audio" Target="../media/media2.mp3"/><Relationship Id="rId16" Type="http://schemas.openxmlformats.org/officeDocument/2006/relationships/image" Target="../media/image7.jpg"/><Relationship Id="rId1" Type="http://schemas.microsoft.com/office/2007/relationships/media" Target="../media/media2.mp3"/><Relationship Id="rId6" Type="http://schemas.openxmlformats.org/officeDocument/2006/relationships/hyperlink" Target="https://ru.wikipedia.org/wiki/%D0%91%D0%BE%D0%B3%D0%BE%D1%81%D0%BB%D1%83%D0%B6%D0%B5%D0%BD%D0%B8%D0%B5" TargetMode="External"/><Relationship Id="rId11" Type="http://schemas.openxmlformats.org/officeDocument/2006/relationships/hyperlink" Target="https://ru.wikipedia.org/wiki/%D0%91%D0%B8%D0%B1%D0%BB%D0%B8%D1%8F" TargetMode="External"/><Relationship Id="rId5" Type="http://schemas.openxmlformats.org/officeDocument/2006/relationships/hyperlink" Target="https://ru.wikipedia.org/wiki/%D0%A0%D0%B5%D0%BB%D0%B8%D0%B3%D0%B8%D1%8F" TargetMode="External"/><Relationship Id="rId15" Type="http://schemas.openxmlformats.org/officeDocument/2006/relationships/image" Target="../media/image6.jpg"/><Relationship Id="rId10" Type="http://schemas.openxmlformats.org/officeDocument/2006/relationships/hyperlink" Target="https://ru.wikipedia.org/wiki/%D0%9C%D0%BE%D1%86%D0%B0%D1%80%D1%82,_%D0%92%D0%BE%D0%BB%D1%8C%D1%84%D0%B3%D0%B0%D0%BD%D0%B3_%D0%90%D0%BC%D0%B0%D0%B4%D0%B5%D0%B9" TargetMode="External"/><Relationship Id="rId4" Type="http://schemas.openxmlformats.org/officeDocument/2006/relationships/hyperlink" Target="https://ru.wikipedia.org/wiki/%D0%9C%D1%83%D0%B7%D1%8B%D0%BA%D0%B0" TargetMode="External"/><Relationship Id="rId9" Type="http://schemas.openxmlformats.org/officeDocument/2006/relationships/hyperlink" Target="https://ru.wikipedia.org/wiki/%D0%A5%D1%80%D0%B8%D1%81%D1%82%D0%B8%D0%B0%D0%BD%D1%81%D1%82%D0%B2%D0%BE" TargetMode="External"/><Relationship Id="rId14" Type="http://schemas.openxmlformats.org/officeDocument/2006/relationships/hyperlink" Target="https://ru.wikipedia.org/wiki/%D0%91%D0%BE%D1%80%D1%82%D0%BD%D1%8F%D0%BD%D1%81%D0%BA%D0%B8%D0%B9,_%D0%94%D0%BC%D0%B8%D1%82%D1%80%D0%B8%D0%B9_%D0%A1%D1%82%D0%B5%D0%BF%D0%B0%D0%BD%D0%BE%D0%B2%D0%B8%D1%87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package" Target="../embeddings/Microsoft_Word_Document.docx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6973690-F21E-4B76-BBA5-62568A891EC5}"/>
              </a:ext>
            </a:extLst>
          </p:cNvPr>
          <p:cNvSpPr txBox="1"/>
          <p:nvPr/>
        </p:nvSpPr>
        <p:spPr>
          <a:xfrm>
            <a:off x="2400300" y="685800"/>
            <a:ext cx="7696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chemeClr val="bg1"/>
                </a:solidFill>
              </a:rPr>
              <a:t>   «МУЗЫКА НА ВСЕ ВРЕМЕНА»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D24623C-5724-477B-9C1E-7A56DF35F6BC}"/>
              </a:ext>
            </a:extLst>
          </p:cNvPr>
          <p:cNvSpPr txBox="1"/>
          <p:nvPr/>
        </p:nvSpPr>
        <p:spPr>
          <a:xfrm>
            <a:off x="2124074" y="1581150"/>
            <a:ext cx="7972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chemeClr val="bg1"/>
                </a:solidFill>
              </a:rPr>
              <a:t>          « ИСКУССТВО 47 РЕГИОН»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C8386A-8B60-4071-8C19-69108C2C6D91}"/>
              </a:ext>
            </a:extLst>
          </p:cNvPr>
          <p:cNvSpPr txBox="1"/>
          <p:nvPr/>
        </p:nvSpPr>
        <p:spPr>
          <a:xfrm>
            <a:off x="1681163" y="2414945"/>
            <a:ext cx="90820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chemeClr val="bg1"/>
                </a:solidFill>
              </a:rPr>
              <a:t>     Автор Визиренко Лидия Юрьевна    </a:t>
            </a:r>
          </a:p>
          <a:p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B03B89C-6972-4990-ABD5-836AB94990E0}"/>
              </a:ext>
            </a:extLst>
          </p:cNvPr>
          <p:cNvSpPr txBox="1"/>
          <p:nvPr/>
        </p:nvSpPr>
        <p:spPr>
          <a:xfrm>
            <a:off x="1681164" y="3861079"/>
            <a:ext cx="90820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ru-RU" sz="2800" dirty="0">
                <a:solidFill>
                  <a:schemeClr val="bg1"/>
                </a:solidFill>
              </a:rPr>
              <a:t>                  </a:t>
            </a:r>
            <a:r>
              <a:rPr lang="ru-RU" sz="2800" b="1" dirty="0">
                <a:solidFill>
                  <a:schemeClr val="bg1"/>
                </a:solidFill>
              </a:rPr>
              <a:t>МАУ ДО «Колтушская ДШИ»  </a:t>
            </a:r>
          </a:p>
          <a:p>
            <a:pPr marL="0" indent="0">
              <a:buNone/>
            </a:pPr>
            <a:r>
              <a:rPr lang="ru-RU" sz="2800" b="1" dirty="0">
                <a:solidFill>
                  <a:schemeClr val="bg1"/>
                </a:solidFill>
              </a:rPr>
              <a:t>                         2025 -26 учебный год</a:t>
            </a:r>
          </a:p>
          <a:p>
            <a:pPr marL="0" indent="0">
              <a:buNone/>
            </a:pPr>
            <a:r>
              <a:rPr lang="ru-RU" sz="2800" b="1" dirty="0">
                <a:solidFill>
                  <a:schemeClr val="bg1"/>
                </a:solidFill>
              </a:rPr>
              <a:t>                            ЗАНЯТИЕ № 30</a:t>
            </a:r>
          </a:p>
        </p:txBody>
      </p:sp>
    </p:spTree>
    <p:extLst>
      <p:ext uri="{BB962C8B-B14F-4D97-AF65-F5344CB8AC3E}">
        <p14:creationId xmlns:p14="http://schemas.microsoft.com/office/powerpoint/2010/main" val="38047938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A7722F-D066-466C-866A-234586C56F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05350" y="747307"/>
            <a:ext cx="6028158" cy="1405343"/>
          </a:xfrm>
        </p:spPr>
        <p:txBody>
          <a:bodyPr>
            <a:normAutofit/>
          </a:bodyPr>
          <a:lstStyle/>
          <a:p>
            <a:r>
              <a:rPr lang="ru-RU" sz="200" dirty="0">
                <a:solidFill>
                  <a:schemeClr val="bg1"/>
                </a:solidFill>
              </a:rPr>
              <a:t>»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AA62495-E76C-4BB0-8866-BC4B6141E4AD}"/>
              </a:ext>
            </a:extLst>
          </p:cNvPr>
          <p:cNvSpPr txBox="1"/>
          <p:nvPr/>
        </p:nvSpPr>
        <p:spPr>
          <a:xfrm>
            <a:off x="2552700" y="246563"/>
            <a:ext cx="9329917" cy="652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9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После семи недель Великого поста на ступает Пасха– Христово воскресение </a:t>
            </a:r>
          </a:p>
          <a:p>
            <a:r>
              <a:rPr lang="ru-RU" sz="19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Евангелии от </a:t>
            </a:r>
            <a:r>
              <a:rPr lang="ru-RU" sz="1900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Мафея</a:t>
            </a:r>
            <a:r>
              <a:rPr lang="ru-RU" sz="19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есть место, которое рассказывает о том. что первыми воскресшего Иисуса Христа встретили женщины. Они пришли ко гробу Иисуса Христа, чтобы поклониться телу и намазать его благовонным маслом- как требовали традиции древности, но увидели гроб- пещеру пустым. Сокращенный пересказ примерно такой-</a:t>
            </a:r>
          </a:p>
          <a:p>
            <a:r>
              <a:rPr lang="ru-RU" sz="19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«На третий день после Своих страданий и смерти, по прошествии субботы, ночью, Господь Иисус Христос силою Своего Божества ожил, т. е. воскрес из мертвых. Тело Его, человеческое, преобразилось. </a:t>
            </a:r>
          </a:p>
          <a:p>
            <a:r>
              <a:rPr lang="ru-RU" sz="19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Вдруг сделалось великое землетрясение; с небес сошел ангел Господень. Он, приступив, отвалил камень от двери гроба Господня и сел на нем. Вид его был как молния, и одежда его бела, как снег. Воины, стоявшие на страже у гроба, пришли в трепет и стали, как мертвые, а потом, очнувшись от страха, разбежались</a:t>
            </a:r>
          </a:p>
          <a:p>
            <a:r>
              <a:rPr lang="ru-RU" sz="19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этот же день рано на рассвете Мария Магдалина, Мария </a:t>
            </a:r>
            <a:r>
              <a:rPr lang="ru-RU" sz="19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Иаковлева</a:t>
            </a:r>
            <a:r>
              <a:rPr lang="ru-RU" sz="19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Иоанна, </a:t>
            </a:r>
            <a:r>
              <a:rPr lang="ru-RU" sz="19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Саломия</a:t>
            </a:r>
            <a:r>
              <a:rPr lang="ru-RU" sz="19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 другие женщины, взявши приготовленное благовонное миро, пошли ко гробу Иисуса Христа, чтобы помазать тело Его, так как они не успели этого сделать при погребении. </a:t>
            </a:r>
          </a:p>
          <a:p>
            <a:r>
              <a:rPr lang="ru-RU" sz="19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Мария Магдалина, опередив остальных женщин-мироносиц, первая пришла ко гробу. Еще не рассветало, было темно. Мария увидев, что камень отвален от гроба, сразу же побежала к Петру и Иоанну и говорит: «унесли Господа из гроба и не знаем, где положили Его». Услышав такие слова, Петр и Иоанн тотчас побежали ко гробу. Мария Магдалина последовала за ними. В это время подошли ко гробу остальные женщины, шедшие с Марией Магдалиной. Они увидели, что камень отвален от гроба. И когда остановились, вдруг, увидели светозарного ангела, сидящего на камне</a:t>
            </a:r>
            <a:r>
              <a:rPr lang="ru-RU" sz="1900" dirty="0"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200" dirty="0">
              <a:solidFill>
                <a:schemeClr val="bg1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C5A8D93-F200-341E-DB55-355FA68E79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383" y="246563"/>
            <a:ext cx="1933933" cy="24068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3D0A1E6-5F86-80B3-86C5-0E04736225E2}"/>
              </a:ext>
            </a:extLst>
          </p:cNvPr>
          <p:cNvSpPr txBox="1"/>
          <p:nvPr/>
        </p:nvSpPr>
        <p:spPr>
          <a:xfrm>
            <a:off x="0" y="2769681"/>
            <a:ext cx="2552700" cy="23852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chemeClr val="bg1"/>
                </a:solidFill>
                <a:latin typeface="Calibri" panose="020F0502020204030204" pitchFamily="34" charset="0"/>
              </a:rPr>
              <a:t>        Джузеппе Сарти</a:t>
            </a:r>
          </a:p>
          <a:p>
            <a:r>
              <a:rPr lang="ru-RU" sz="1600" b="1" dirty="0">
                <a:solidFill>
                  <a:schemeClr val="bg1"/>
                </a:solidFill>
                <a:latin typeface="Calibri" panose="020F0502020204030204" pitchFamily="34" charset="0"/>
              </a:rPr>
              <a:t>              1729- 1802</a:t>
            </a:r>
          </a:p>
          <a:p>
            <a:r>
              <a:rPr lang="ru-RU" sz="1300" b="1" dirty="0">
                <a:solidFill>
                  <a:schemeClr val="bg1"/>
                </a:solidFill>
                <a:latin typeface="Calibri" panose="020F0502020204030204" pitchFamily="34" charset="0"/>
              </a:rPr>
              <a:t>        итальянский композитор,</a:t>
            </a:r>
            <a:r>
              <a:rPr lang="ru-RU" sz="1300" b="1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   </a:t>
            </a:r>
          </a:p>
          <a:p>
            <a:r>
              <a:rPr lang="ru-RU" sz="1300" b="1" dirty="0">
                <a:solidFill>
                  <a:schemeClr val="bg1"/>
                </a:solidFill>
                <a:latin typeface="Calibri" panose="020F0502020204030204" pitchFamily="34" charset="0"/>
              </a:rPr>
              <a:t>    </a:t>
            </a:r>
            <a:r>
              <a:rPr lang="ru-RU" sz="1300" b="1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капельмейстер, музыкальный </a:t>
            </a:r>
          </a:p>
          <a:p>
            <a:r>
              <a:rPr lang="ru-RU" sz="1300" b="1" dirty="0">
                <a:solidFill>
                  <a:schemeClr val="bg1"/>
                </a:solidFill>
                <a:latin typeface="Calibri" panose="020F0502020204030204" pitchFamily="34" charset="0"/>
              </a:rPr>
              <a:t>     </a:t>
            </a:r>
            <a:r>
              <a:rPr lang="ru-RU" sz="1300" b="1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педагог. Около 20 лет жил и </a:t>
            </a:r>
          </a:p>
          <a:p>
            <a:r>
              <a:rPr lang="ru-RU" sz="1300" b="1" dirty="0">
                <a:solidFill>
                  <a:schemeClr val="bg1"/>
                </a:solidFill>
                <a:latin typeface="Calibri" panose="020F0502020204030204" pitchFamily="34" charset="0"/>
              </a:rPr>
              <a:t>          </a:t>
            </a:r>
            <a:r>
              <a:rPr lang="ru-RU" sz="1300" b="1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работал в России, внёс   </a:t>
            </a:r>
          </a:p>
          <a:p>
            <a:r>
              <a:rPr lang="ru-RU" sz="1300" b="1" dirty="0">
                <a:solidFill>
                  <a:schemeClr val="bg1"/>
                </a:solidFill>
                <a:latin typeface="Calibri" panose="020F0502020204030204" pitchFamily="34" charset="0"/>
              </a:rPr>
              <a:t>      большой </a:t>
            </a:r>
            <a:r>
              <a:rPr lang="ru-RU" sz="1300" b="1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вклад в историю </a:t>
            </a:r>
          </a:p>
          <a:p>
            <a:r>
              <a:rPr lang="ru-RU" sz="1300" b="1" dirty="0">
                <a:solidFill>
                  <a:schemeClr val="bg1"/>
                </a:solidFill>
                <a:latin typeface="Calibri" panose="020F0502020204030204" pitchFamily="34" charset="0"/>
              </a:rPr>
              <a:t>            </a:t>
            </a:r>
            <a:r>
              <a:rPr lang="ru-RU" sz="1300" b="1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российской музыки.</a:t>
            </a:r>
          </a:p>
          <a:p>
            <a:r>
              <a:rPr lang="ru-RU" sz="1300" b="1" dirty="0">
                <a:solidFill>
                  <a:schemeClr val="bg1"/>
                </a:solidFill>
                <a:latin typeface="Calibri" panose="020F0502020204030204" pitchFamily="34" charset="0"/>
              </a:rPr>
              <a:t>С биографией композитора можно ознакомиться в текстах     </a:t>
            </a:r>
          </a:p>
          <a:p>
            <a:r>
              <a:rPr lang="ru-RU" sz="1300" b="1" dirty="0">
                <a:solidFill>
                  <a:schemeClr val="bg1"/>
                </a:solidFill>
                <a:latin typeface="Calibri" panose="020F0502020204030204" pitchFamily="34" charset="0"/>
              </a:rPr>
              <a:t>          предыдущих </a:t>
            </a:r>
            <a:r>
              <a:rPr lang="ru-RU" sz="1300" b="1" dirty="0" err="1">
                <a:solidFill>
                  <a:schemeClr val="bg1"/>
                </a:solidFill>
                <a:latin typeface="Calibri" panose="020F0502020204030204" pitchFamily="34" charset="0"/>
              </a:rPr>
              <a:t>заняти</a:t>
            </a:r>
            <a:r>
              <a:rPr lang="ru-RU" sz="1300" b="1" dirty="0">
                <a:solidFill>
                  <a:schemeClr val="bg1"/>
                </a:solidFill>
                <a:latin typeface="Calibri" panose="020F05020202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45819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225682E-48EF-CA75-D55D-FDD1EBA10D81}"/>
              </a:ext>
            </a:extLst>
          </p:cNvPr>
          <p:cNvSpPr txBox="1"/>
          <p:nvPr/>
        </p:nvSpPr>
        <p:spPr>
          <a:xfrm>
            <a:off x="3039414" y="296214"/>
            <a:ext cx="8783392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Ангел, обращаясь к ним, сказал: «не бойтесь: ибо знаю, что вы ищете Иисуса распятого. Его нет здесь; Он воскрес, как сказал еще будучи с вами. Подойдите, посмотрите место, где лежал Господь. А потом пойдите скорее, и скажите ученикам Его, что Он воскрес из мертвых»</a:t>
            </a:r>
            <a:br>
              <a:rPr lang="ru-RU" sz="18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</a:t>
            </a:r>
            <a:r>
              <a:rPr lang="ru-RU" sz="18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енщины стояли в страх и недоумении, вдруг, снова пред ними явились два ангела в блистающих одеждах. Женщины в страхе преклонили лица свои к земле. Ангелы сказали им: «что вы ищете живого между мертвыми? Его нет здесь: Он воскрес; вспомните, как Он говорил вам, когда был еще в Галилее, говоря, что Сыну Человеческому надлежит быть </a:t>
            </a:r>
            <a:r>
              <a:rPr lang="ru-RU" sz="18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предану</a:t>
            </a:r>
            <a:r>
              <a:rPr lang="ru-RU" sz="18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руки грешных людей, и быть </a:t>
            </a:r>
            <a:r>
              <a:rPr lang="ru-RU" sz="1800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распяту</a:t>
            </a:r>
            <a:r>
              <a:rPr lang="ru-RU" sz="18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и в третий день воскреснуть». Тогда женщины вспомнили слова и побежали от гроба. Дорогою же никому ничего не сказали, потому что боялись. Придя к ученикам, женщины рассказали о всем, что видели и слышали, но ученики не поверили им.</a:t>
            </a:r>
          </a:p>
          <a:p>
            <a:r>
              <a:rPr lang="ru-RU" dirty="0">
                <a:solidFill>
                  <a:schemeClr val="bg1"/>
                </a:solidFill>
                <a:latin typeface="Calibri" panose="020F0502020204030204" pitchFamily="34" charset="0"/>
              </a:rPr>
              <a:t>В</a:t>
            </a:r>
            <a:r>
              <a:rPr lang="ru-RU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друг, Сам Иисус Христос встретил их и сказал им: «радуйтесь!». Они же подошли, ухватились за ноги Его, и поклонились Ему. Только после этого ученики </a:t>
            </a:r>
            <a:r>
              <a:rPr lang="ru-RU" b="0" i="0" dirty="0" err="1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Ииисуа</a:t>
            </a:r>
            <a:r>
              <a:rPr lang="ru-RU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 Христа</a:t>
            </a:r>
          </a:p>
          <a:p>
            <a:r>
              <a:rPr lang="ru-RU" dirty="0">
                <a:solidFill>
                  <a:schemeClr val="bg1"/>
                </a:solidFill>
                <a:latin typeface="Calibri" panose="020F0502020204030204" pitchFamily="34" charset="0"/>
              </a:rPr>
              <a:t>(</a:t>
            </a:r>
            <a:r>
              <a:rPr lang="ru-RU" b="0" i="0" dirty="0" err="1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дена́дцать</a:t>
            </a:r>
            <a:r>
              <a:rPr lang="ru-RU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ru-RU" b="0" i="0" dirty="0" err="1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апо́столов</a:t>
            </a:r>
            <a:r>
              <a:rPr lang="ru-RU" dirty="0">
                <a:solidFill>
                  <a:schemeClr val="bg1"/>
                </a:solidFill>
                <a:latin typeface="Calibri" panose="020F0502020204030204" pitchFamily="34" charset="0"/>
              </a:rPr>
              <a:t> </a:t>
            </a:r>
            <a:r>
              <a:rPr lang="ru-RU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— Симон Пётр, Андрей Первозванный, Иаков </a:t>
            </a:r>
            <a:r>
              <a:rPr lang="ru-RU" b="0" i="0" dirty="0" err="1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Зеведеев</a:t>
            </a:r>
            <a:r>
              <a:rPr lang="ru-RU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, Иоанн </a:t>
            </a:r>
            <a:r>
              <a:rPr lang="ru-RU" b="0" i="0" dirty="0" err="1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Зеведеев</a:t>
            </a:r>
            <a:r>
              <a:rPr lang="ru-RU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- Богослов, Филипп, Варфоломей, Фома, Матфей, Иаков Алфеев, Иуда Фаддей, Симон Кананит, Иуда Искариот) стали </a:t>
            </a:r>
            <a:r>
              <a:rPr lang="ru-RU" b="0" i="0" dirty="0" err="1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возвещеать</a:t>
            </a:r>
            <a:r>
              <a:rPr lang="ru-RU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 всем «</a:t>
            </a:r>
            <a:r>
              <a:rPr lang="ru-RU" b="0" i="0" dirty="0" err="1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Радуйтеся</a:t>
            </a:r>
            <a:r>
              <a:rPr lang="ru-RU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 люди! Христос воскрес!»</a:t>
            </a:r>
          </a:p>
          <a:p>
            <a:r>
              <a:rPr lang="ru-RU" sz="2000" b="1" i="1" dirty="0">
                <a:solidFill>
                  <a:schemeClr val="bg1"/>
                </a:solidFill>
                <a:latin typeface="Calibri" panose="020F0502020204030204" pitchFamily="34" charset="0"/>
              </a:rPr>
              <a:t>Этот фрагмент Евангелия стал содержанием духовного праздничного пасхального концерта композитора Джузеппе Сарти «</a:t>
            </a:r>
            <a:r>
              <a:rPr lang="ru-RU" sz="2000" b="1" i="1" dirty="0" err="1">
                <a:solidFill>
                  <a:schemeClr val="bg1"/>
                </a:solidFill>
                <a:latin typeface="Calibri" panose="020F0502020204030204" pitchFamily="34" charset="0"/>
              </a:rPr>
              <a:t>Радуйтеся</a:t>
            </a:r>
            <a:r>
              <a:rPr lang="ru-RU" sz="2000" b="1" i="1" dirty="0">
                <a:solidFill>
                  <a:schemeClr val="bg1"/>
                </a:solidFill>
                <a:latin typeface="Calibri" panose="020F0502020204030204" pitchFamily="34" charset="0"/>
              </a:rPr>
              <a:t>, люди»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83B15DC-764E-9251-60E5-E00ECE7E8D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194" y="1123478"/>
            <a:ext cx="2381250" cy="34004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627717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Пасхальный Концерт, _Радуйтеся Людие_">
            <a:hlinkClick r:id="" action="ppaction://media"/>
            <a:extLst>
              <a:ext uri="{FF2B5EF4-FFF2-40B4-BE49-F238E27FC236}">
                <a16:creationId xmlns:a16="http://schemas.microsoft.com/office/drawing/2014/main" id="{BBA6C831-FBC5-5275-8425-3A1F5A56A7E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322749" y="998738"/>
            <a:ext cx="4868213" cy="457007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CF0FD3A-F579-82D7-1AB2-75786F07F0DF}"/>
              </a:ext>
            </a:extLst>
          </p:cNvPr>
          <p:cNvSpPr txBox="1"/>
          <p:nvPr/>
        </p:nvSpPr>
        <p:spPr>
          <a:xfrm>
            <a:off x="1751527" y="399245"/>
            <a:ext cx="83583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>
                <a:solidFill>
                  <a:schemeClr val="bg1"/>
                </a:solidFill>
                <a:latin typeface="Calibri" panose="020F0502020204030204" pitchFamily="34" charset="0"/>
              </a:rPr>
              <a:t>Джузеппе Сарти, пасхальный концерт «</a:t>
            </a:r>
            <a:r>
              <a:rPr lang="ru-RU" sz="2200" b="1" dirty="0" err="1">
                <a:solidFill>
                  <a:schemeClr val="bg1"/>
                </a:solidFill>
                <a:latin typeface="Calibri" panose="020F0502020204030204" pitchFamily="34" charset="0"/>
              </a:rPr>
              <a:t>Радуйтеся</a:t>
            </a:r>
            <a:r>
              <a:rPr lang="ru-RU" sz="2200" b="1" dirty="0">
                <a:solidFill>
                  <a:schemeClr val="bg1"/>
                </a:solidFill>
                <a:latin typeface="Calibri" panose="020F0502020204030204" pitchFamily="34" charset="0"/>
              </a:rPr>
              <a:t>, </a:t>
            </a:r>
            <a:r>
              <a:rPr lang="ru-RU" sz="2200" b="1" dirty="0" err="1">
                <a:solidFill>
                  <a:schemeClr val="bg1"/>
                </a:solidFill>
                <a:latin typeface="Calibri" panose="020F0502020204030204" pitchFamily="34" charset="0"/>
              </a:rPr>
              <a:t>людие</a:t>
            </a:r>
            <a:r>
              <a:rPr lang="ru-RU" sz="2200" b="1" dirty="0">
                <a:solidFill>
                  <a:schemeClr val="bg1"/>
                </a:solidFill>
                <a:latin typeface="Calibri" panose="020F0502020204030204" pitchFamily="34" charset="0"/>
              </a:rPr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404674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217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BFFF38F-51DF-0552-600A-0693173F5357}"/>
              </a:ext>
            </a:extLst>
          </p:cNvPr>
          <p:cNvSpPr txBox="1"/>
          <p:nvPr/>
        </p:nvSpPr>
        <p:spPr>
          <a:xfrm>
            <a:off x="669701" y="437882"/>
            <a:ext cx="10019763" cy="60478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>
                <a:solidFill>
                  <a:schemeClr val="bg1"/>
                </a:solidFill>
                <a:latin typeface="Calibri" panose="020F0502020204030204" pitchFamily="34" charset="0"/>
              </a:rPr>
              <a:t>Список произведений в творческом наследии Джузеппе Сарти (</a:t>
            </a:r>
            <a:r>
              <a:rPr lang="ru-RU" b="1" i="1" dirty="0">
                <a:solidFill>
                  <a:srgbClr val="000000"/>
                </a:solidFill>
                <a:effectLst/>
                <a:latin typeface="Source Sans Pro" panose="020B0503030403020204" pitchFamily="34" charset="0"/>
              </a:rPr>
              <a:t>1729 -1802)</a:t>
            </a:r>
            <a:br>
              <a:rPr lang="ru-RU" dirty="0"/>
            </a:br>
            <a:r>
              <a:rPr lang="ru-RU" sz="1600" b="0" i="0" dirty="0">
                <a:solidFill>
                  <a:srgbClr val="000000"/>
                </a:solidFill>
                <a:effectLst/>
                <a:latin typeface="Source Sans Pro" panose="020B0503030403020204" pitchFamily="34" charset="0"/>
              </a:rPr>
              <a:t>  </a:t>
            </a:r>
            <a:r>
              <a:rPr lang="ru-RU" sz="1600" b="0" i="1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Учился в Болонье у падре Мартини. В 1742-50г. органист в Фаэнце; с 1752г. директор местного оперного театра; здесь в том же году была представлена первая опера Сарти "Помпеи в Армении". Венецианский театр заказал ему новую оперу "Король-пастух", с успехом поставленную в 1753г. В 1755г. был приглашен как дирижер итальянской оперной труппы в Копенгаген, где прожил 20 лет с перерывом в 1765-68г., когда жил в Италии. С 1775г. директор консерватории, в Венеции; с 1779г. регент капеллы Миланского собора. Сарти становится известным как педагог (среди его учеников </a:t>
            </a:r>
            <a:r>
              <a:rPr lang="ru-RU" sz="1600" b="0" i="1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Керубини</a:t>
            </a:r>
            <a:r>
              <a:rPr lang="ru-RU" sz="1600" b="0" i="1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) и композитор; его оперы шли в итальянских и зарубежных театрах. Успех имели оперы Сарти - "Юлий Сабин" (1781) и "Два спорщика" (1782; известна и под названием "Свадьба Дорины"; Моцарт написал на тему из этой оперы вариации для фортепиано).</a:t>
            </a:r>
            <a:br>
              <a:rPr lang="ru-RU" sz="1600" i="1" dirty="0">
                <a:latin typeface="Calibri" panose="020F0502020204030204" pitchFamily="34" charset="0"/>
              </a:rPr>
            </a:br>
            <a:r>
              <a:rPr lang="ru-RU" sz="1600" b="0" i="1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      В 1784г. Сарти был приглашен в Россию придворным музыкантом. Здесь он написал оперы "Утешенные любовники" (1785), "Мнимые философы" (1785), "Кастор и Поллукс" (1786), "Армида и Ринальдо" (1786; переделана из оперы "Армида", поставленной в Дании). Вместе с В</a:t>
            </a:r>
            <a:r>
              <a:rPr lang="ru-RU" sz="1600" i="1" dirty="0">
                <a:solidFill>
                  <a:srgbClr val="000000"/>
                </a:solidFill>
                <a:latin typeface="Calibri" panose="020F0502020204030204" pitchFamily="34" charset="0"/>
              </a:rPr>
              <a:t>асилием </a:t>
            </a:r>
            <a:r>
              <a:rPr lang="ru-RU" sz="1600" b="0" i="1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Пашкевичем Сарти написал оперу на русское либретто Екатерины II "Начальное управление Олега" (1790, Петербург). Помимо опер, Сарти писал в России торжественные оратории, кантаты, духовные концерты, рассчитанные на большой состав исполнителей и сопровождавшиеся колокольным звоном, пушечной стрельбой, фейерверком ("Слава в вышних богу". В 1793г. он предложил организовать музыкальную академию, но его проект не осуществился. За введение единого "петербургского камертона" и другие работы в области акустики Сарти был избран членом Петербургской академии наук. В России Сарти занимался и педагогической деятельностью; в числе его учеников - ряд русских композиторов: С. Давыдов, С</a:t>
            </a:r>
            <a:r>
              <a:rPr lang="ru-RU" sz="1600" i="1" dirty="0">
                <a:solidFill>
                  <a:srgbClr val="000000"/>
                </a:solidFill>
                <a:latin typeface="Calibri" panose="020F0502020204030204" pitchFamily="34" charset="0"/>
              </a:rPr>
              <a:t>. </a:t>
            </a:r>
            <a:r>
              <a:rPr lang="ru-RU" sz="1600" b="0" i="1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Дегтярев, Д. Кашин, А .</a:t>
            </a:r>
            <a:r>
              <a:rPr lang="ru-RU" sz="1600" b="0" i="1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Ведель</a:t>
            </a:r>
            <a:r>
              <a:rPr lang="ru-RU" sz="1600" b="0" i="1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и др. В 1801г. Сарти покинул Петербург. Хотя при жизни Сарти пользовался большой известностью и авторитетом, после смерти его произведения были сразу же забыты; лишь несколько его церковных композиций исполнялись </a:t>
            </a:r>
            <a:r>
              <a:rPr lang="ru-RU" sz="1600" b="0" i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в Италии- </a:t>
            </a:r>
            <a:r>
              <a:rPr lang="ru-RU" sz="1600" b="0" i="1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около 40 опер; симфонии; сонаты для скрипки, инструментальные пьесы; торжественные оды, кантаты и др.; духовные произведения</a:t>
            </a:r>
            <a:r>
              <a:rPr lang="ru-RU" sz="1700" b="0" i="1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.</a:t>
            </a:r>
            <a:endParaRPr lang="ru-RU" sz="1700" b="1" i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45156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D34E7CE-AD87-D5B4-E2BB-C168E01B30EF}"/>
              </a:ext>
            </a:extLst>
          </p:cNvPr>
          <p:cNvSpPr txBox="1"/>
          <p:nvPr/>
        </p:nvSpPr>
        <p:spPr>
          <a:xfrm>
            <a:off x="4250028" y="399245"/>
            <a:ext cx="7662930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chemeClr val="bg1"/>
                </a:solidFill>
                <a:latin typeface="Calibri" panose="020F0502020204030204" pitchFamily="34" charset="0"/>
              </a:rPr>
              <a:t>Духовный концерт. </a:t>
            </a:r>
            <a:r>
              <a:rPr lang="ru-RU" sz="1600" b="1" i="0" dirty="0" err="1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Духо́вная</a:t>
            </a:r>
            <a:r>
              <a:rPr lang="ru-RU" sz="1600" b="1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ru-RU" sz="1600" b="1" i="0" dirty="0" err="1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му́зыка</a:t>
            </a:r>
            <a:r>
              <a:rPr lang="ru-RU" sz="1600" b="1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.</a:t>
            </a:r>
          </a:p>
          <a:p>
            <a:r>
              <a:rPr lang="ru-RU" sz="1600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 М</a:t>
            </a:r>
            <a:r>
              <a:rPr lang="ru-RU" sz="1600" b="0" i="0" u="none" strike="noStrike" dirty="0">
                <a:solidFill>
                  <a:schemeClr val="bg1"/>
                </a:solidFill>
                <a:effectLst/>
                <a:latin typeface="Calibri" panose="020F0502020204030204" pitchFamily="34" charset="0"/>
                <a:hlinkClick r:id="rId4" tooltip="Музык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узыкальные</a:t>
            </a:r>
            <a:r>
              <a:rPr lang="ru-RU" sz="1600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 произведения, связанные с текстами </a:t>
            </a:r>
            <a:r>
              <a:rPr lang="ru-RU" sz="1600" b="0" i="0" u="none" strike="noStrike" dirty="0">
                <a:solidFill>
                  <a:schemeClr val="bg1"/>
                </a:solidFill>
                <a:effectLst/>
                <a:latin typeface="Calibri" panose="020F0502020204030204" pitchFamily="34" charset="0"/>
                <a:hlinkClick r:id="rId5" tooltip="Религия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религиозного</a:t>
            </a:r>
            <a:r>
              <a:rPr lang="ru-RU" sz="1600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 характера, предназначенные для исполнения как во время </a:t>
            </a:r>
            <a:r>
              <a:rPr lang="ru-RU" sz="1600" b="0" i="0" u="none" strike="noStrike" dirty="0">
                <a:solidFill>
                  <a:schemeClr val="bg1"/>
                </a:solidFill>
                <a:effectLst/>
                <a:latin typeface="Calibri" panose="020F0502020204030204" pitchFamily="34" charset="0"/>
                <a:hlinkClick r:id="rId6" tooltip="Богослужение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церковной службы</a:t>
            </a:r>
            <a:r>
              <a:rPr lang="ru-RU" sz="1600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, так и в </a:t>
            </a:r>
            <a:r>
              <a:rPr lang="ru-RU" sz="1600" b="0" i="0" u="none" strike="noStrike" dirty="0">
                <a:solidFill>
                  <a:schemeClr val="bg1"/>
                </a:solidFill>
                <a:effectLst/>
                <a:latin typeface="Calibri" panose="020F0502020204030204" pitchFamily="34" charset="0"/>
                <a:hlinkClick r:id="rId7" tooltip="Быт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быту</a:t>
            </a:r>
            <a:r>
              <a:rPr lang="ru-RU" sz="1600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. Под духовной музыкой в узком смысле подразумевают </a:t>
            </a:r>
            <a:r>
              <a:rPr lang="ru-RU" sz="1600" b="0" i="0" u="none" strike="noStrike" dirty="0">
                <a:solidFill>
                  <a:schemeClr val="bg1"/>
                </a:solidFill>
                <a:effectLst/>
                <a:latin typeface="Calibri" panose="020F0502020204030204" pitchFamily="34" charset="0"/>
                <a:hlinkClick r:id="rId8" tooltip="Церковная музык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церковную музыку</a:t>
            </a:r>
            <a:r>
              <a:rPr lang="ru-RU" sz="1600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 христиан; в широком смысле духовная музыка не исчерпывается сопровождением богослужения и не ограничивается </a:t>
            </a:r>
            <a:r>
              <a:rPr lang="ru-RU" sz="1600" b="0" i="0" u="none" strike="noStrike" dirty="0">
                <a:solidFill>
                  <a:schemeClr val="bg1"/>
                </a:solidFill>
                <a:effectLst/>
                <a:latin typeface="Calibri" panose="020F0502020204030204" pitchFamily="34" charset="0"/>
                <a:hlinkClick r:id="rId9" tooltip="Христианство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христианством</a:t>
            </a:r>
            <a:r>
              <a:rPr lang="ru-RU" sz="1600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. Тексты сочинений духовной музыки могут быть как каноническими (например, в Реквиеме </a:t>
            </a:r>
            <a:r>
              <a:rPr lang="ru-RU" sz="1600" b="0" i="0" u="none" strike="noStrike" dirty="0">
                <a:solidFill>
                  <a:schemeClr val="bg1"/>
                </a:solidFill>
                <a:effectLst/>
                <a:latin typeface="Calibri" panose="020F0502020204030204" pitchFamily="34" charset="0"/>
                <a:hlinkClick r:id="rId10" tooltip="Моцарт, Вольфганг Амадей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В. А. Моцарта</a:t>
            </a:r>
            <a:r>
              <a:rPr lang="ru-RU" sz="1600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), так и свободными, написанными на основе или под влиянием священных книг (для христиан — </a:t>
            </a:r>
            <a:r>
              <a:rPr lang="ru-RU" sz="1600" b="0" i="0" u="none" strike="noStrike" dirty="0">
                <a:solidFill>
                  <a:schemeClr val="bg1"/>
                </a:solidFill>
                <a:effectLst/>
                <a:latin typeface="Calibri" panose="020F0502020204030204" pitchFamily="34" charset="0"/>
                <a:hlinkClick r:id="rId11" tooltip="Библия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Библии</a:t>
            </a:r>
            <a:r>
              <a:rPr lang="ru-RU" sz="1600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)</a:t>
            </a:r>
          </a:p>
          <a:p>
            <a:pPr algn="l"/>
            <a:r>
              <a:rPr lang="ru-RU" sz="1600" b="1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Русский духовный концерт</a:t>
            </a:r>
          </a:p>
          <a:p>
            <a:pPr algn="l"/>
            <a:r>
              <a:rPr lang="ru-RU" sz="1600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Пришедший в Россию с Запада в конце </a:t>
            </a:r>
            <a:r>
              <a:rPr lang="ru-RU" sz="1600" b="0" i="0" u="none" strike="noStrike" dirty="0">
                <a:solidFill>
                  <a:schemeClr val="bg1"/>
                </a:solidFill>
                <a:effectLst/>
                <a:latin typeface="Calibri" panose="020F0502020204030204" pitchFamily="34" charset="0"/>
                <a:hlinkClick r:id="rId12" tooltip="XVII век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XVII века</a:t>
            </a:r>
            <a:r>
              <a:rPr lang="ru-RU" sz="1600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 духовный концерт, представлявший собою «состязание» двух и более противопоставленных друг другу хоров, поначалу развивался как жанр сугубо церковной музыки и соответствовал традициям православного богослужения: в отличие от западноевропейского, не предполагал инструментальное сопровождение и писался в форме утвердившегося к тому времени в церкви </a:t>
            </a:r>
            <a:r>
              <a:rPr lang="ru-RU" sz="1600" b="0" i="0" dirty="0" err="1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партесного</a:t>
            </a:r>
            <a:r>
              <a:rPr lang="ru-RU" sz="1600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 многоголосия, в котором количество голосов обычно колебалось от 3 до 12 (в некоторых концертах оно достигало 48-ми). Но во второй половине XVIII века духовный концерт вышел за пределы церкви; классические сочинения в этом жанре созданы </a:t>
            </a:r>
            <a:r>
              <a:rPr lang="ru-RU" sz="1600" b="0" i="0" u="none" strike="noStrike" dirty="0">
                <a:solidFill>
                  <a:schemeClr val="bg1"/>
                </a:solidFill>
                <a:effectLst/>
                <a:latin typeface="Calibri" panose="020F0502020204030204" pitchFamily="34" charset="0"/>
                <a:hlinkClick r:id="rId13" tooltip="Березовский, Максим Созонтович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Максимом Березовским</a:t>
            </a:r>
            <a:r>
              <a:rPr lang="ru-RU" sz="1600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 и </a:t>
            </a:r>
            <a:r>
              <a:rPr lang="ru-RU" sz="1600" b="0" i="0" u="none" strike="noStrike" dirty="0">
                <a:solidFill>
                  <a:schemeClr val="bg1"/>
                </a:solidFill>
                <a:effectLst/>
                <a:latin typeface="Calibri" panose="020F0502020204030204" pitchFamily="34" charset="0"/>
                <a:hlinkClick r:id="rId14" tooltip="Бортнянский, Дмитрий Степанович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Дмитрием</a:t>
            </a:r>
            <a:r>
              <a:rPr lang="ru-RU" sz="1600" b="0" i="0" u="none" strike="noStrike" dirty="0">
                <a:solidFill>
                  <a:srgbClr val="B8FA56"/>
                </a:solidFill>
                <a:effectLst/>
                <a:latin typeface="Calibri" panose="020F0502020204030204" pitchFamily="34" charset="0"/>
                <a:hlinkClick r:id="rId14" tooltip="Бортнянский, Дмитрий Степанович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ru-RU" sz="1600" b="0" i="0" u="none" strike="noStrike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hlinkClick r:id="rId14" tooltip="Бортнянский, Дмитрий Степанович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Бортнянским</a:t>
            </a:r>
            <a:endParaRPr lang="ru-RU" sz="1600" b="0" i="0" u="none" strike="noStrike" dirty="0">
              <a:solidFill>
                <a:schemeClr val="bg1"/>
              </a:solidFill>
              <a:effectLst/>
              <a:latin typeface="Calibri" panose="020F0502020204030204" pitchFamily="34" charset="0"/>
            </a:endParaRPr>
          </a:p>
          <a:p>
            <a:pPr algn="l"/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Евангелие</a:t>
            </a:r>
            <a:r>
              <a:rPr lang="ru-RU" sz="1600" b="1" dirty="0">
                <a:solidFill>
                  <a:schemeClr val="bg1"/>
                </a:solidFill>
                <a:latin typeface="Calibri" panose="020F0502020204030204" pitchFamily="34" charset="0"/>
              </a:rPr>
              <a:t>- </a:t>
            </a:r>
            <a:r>
              <a:rPr lang="ru-RU" sz="1600" b="0" i="0" dirty="0">
                <a:solidFill>
                  <a:srgbClr val="474747"/>
                </a:solidFill>
                <a:effectLst/>
                <a:latin typeface="Google Sans"/>
              </a:rPr>
              <a:t> </a:t>
            </a:r>
            <a:r>
              <a:rPr lang="ru-RU" sz="1600" b="0" i="0" dirty="0">
                <a:solidFill>
                  <a:srgbClr val="040C28"/>
                </a:solidFill>
                <a:effectLst/>
                <a:latin typeface="Google Sans"/>
              </a:rPr>
              <a:t>повествования о рождении, земном служении, чудесах, крестной смерти, воскресении и вознесении Иисуса Христа</a:t>
            </a:r>
            <a:r>
              <a:rPr lang="ru-RU" sz="1600" b="0" i="0" dirty="0">
                <a:solidFill>
                  <a:srgbClr val="474747"/>
                </a:solidFill>
                <a:effectLst/>
                <a:latin typeface="Google Sans"/>
              </a:rPr>
              <a:t>, </a:t>
            </a:r>
            <a:endParaRPr lang="ru-RU" sz="1600" b="1" i="0" dirty="0">
              <a:solidFill>
                <a:schemeClr val="bg1"/>
              </a:solidFill>
              <a:effectLst/>
              <a:latin typeface="Calibri" panose="020F0502020204030204" pitchFamily="34" charset="0"/>
            </a:endParaRPr>
          </a:p>
          <a:p>
            <a:r>
              <a:rPr lang="ru-RU" sz="1600" b="1" dirty="0">
                <a:solidFill>
                  <a:schemeClr val="bg1"/>
                </a:solidFill>
                <a:latin typeface="Calibri" panose="020F0502020204030204" pitchFamily="34" charset="0"/>
              </a:rPr>
              <a:t>Библия</a:t>
            </a:r>
            <a:r>
              <a:rPr lang="ru-RU" sz="1600" dirty="0">
                <a:solidFill>
                  <a:schemeClr val="bg1"/>
                </a:solidFill>
                <a:latin typeface="Calibri" panose="020F0502020204030204" pitchFamily="34" charset="0"/>
              </a:rPr>
              <a:t>-  Священное писание. С</a:t>
            </a:r>
            <a:r>
              <a:rPr lang="ru-RU" sz="1600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лово «Библия» – греческое, означает – «книги». Главной темой Священного Писания является спасение человечества Мессией, воплотившимся Сыном Божиим Господом Иисусом Христом.</a:t>
            </a:r>
            <a:endParaRPr lang="ru-RU" sz="16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4D21A3A-3AB6-C947-54B5-CC8227678169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54461" y="778567"/>
            <a:ext cx="3637051" cy="16954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6C8EFA6-D2BB-6922-6D40-35EF08A0F0FF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54461" y="2836468"/>
            <a:ext cx="3637051" cy="22795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Dzh._Sarti_-_Radujtesya_lyudie_(SkySound.cc)">
            <a:hlinkClick r:id="" action="ppaction://media"/>
            <a:extLst>
              <a:ext uri="{FF2B5EF4-FFF2-40B4-BE49-F238E27FC236}">
                <a16:creationId xmlns:a16="http://schemas.microsoft.com/office/drawing/2014/main" id="{90D30B31-B0D4-4E83-EF68-9B0A7A6C93C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1607574" y="4685867"/>
            <a:ext cx="1061884" cy="1061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60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559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4D8CFD4-BCA3-47D3-9A9A-EDE7DC0778D2}"/>
              </a:ext>
            </a:extLst>
          </p:cNvPr>
          <p:cNvSpPr txBox="1"/>
          <p:nvPr/>
        </p:nvSpPr>
        <p:spPr>
          <a:xfrm>
            <a:off x="772732" y="590549"/>
            <a:ext cx="8504003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</a:rPr>
              <a:t>Задание № 30</a:t>
            </a:r>
          </a:p>
          <a:p>
            <a:r>
              <a:rPr lang="ru-RU" sz="2200" b="1" dirty="0">
                <a:solidFill>
                  <a:schemeClr val="bg1"/>
                </a:solidFill>
              </a:rPr>
              <a:t> </a:t>
            </a:r>
          </a:p>
          <a:p>
            <a:endParaRPr lang="ru-RU" sz="2200" b="1" dirty="0">
              <a:solidFill>
                <a:schemeClr val="bg1"/>
              </a:solidFill>
            </a:endParaRPr>
          </a:p>
          <a:p>
            <a:endParaRPr lang="ru-RU" sz="2200" b="1" dirty="0">
              <a:solidFill>
                <a:schemeClr val="bg1"/>
              </a:solidFill>
            </a:endParaRPr>
          </a:p>
          <a:p>
            <a:endParaRPr lang="ru-RU" sz="2200" b="1" dirty="0">
              <a:solidFill>
                <a:schemeClr val="bg1"/>
              </a:solidFill>
            </a:endParaRPr>
          </a:p>
          <a:p>
            <a:endParaRPr lang="ru-RU" sz="2200" b="1" dirty="0">
              <a:solidFill>
                <a:schemeClr val="bg1"/>
              </a:solidFill>
            </a:endParaRPr>
          </a:p>
          <a:p>
            <a:r>
              <a:rPr lang="ru-RU" sz="2200" b="1" dirty="0">
                <a:solidFill>
                  <a:schemeClr val="bg1"/>
                </a:solidFill>
              </a:rPr>
              <a:t>                 </a:t>
            </a:r>
          </a:p>
          <a:p>
            <a:endParaRPr lang="ru-RU" sz="2200" b="1" dirty="0">
              <a:solidFill>
                <a:schemeClr val="bg1"/>
              </a:solidFill>
            </a:endParaRPr>
          </a:p>
          <a:p>
            <a:endParaRPr lang="ru-RU" sz="2200" b="1" dirty="0">
              <a:solidFill>
                <a:schemeClr val="bg1"/>
              </a:solidFill>
            </a:endParaRPr>
          </a:p>
          <a:p>
            <a:endParaRPr lang="ru-RU" sz="2200" b="1" dirty="0">
              <a:solidFill>
                <a:schemeClr val="bg1"/>
              </a:solidFill>
            </a:endParaRPr>
          </a:p>
          <a:p>
            <a:endParaRPr lang="ru-RU" sz="2200" b="1" dirty="0">
              <a:solidFill>
                <a:schemeClr val="bg1"/>
              </a:solidFill>
            </a:endParaRPr>
          </a:p>
          <a:p>
            <a:endParaRPr lang="ru-RU" sz="2200" b="1" dirty="0">
              <a:solidFill>
                <a:schemeClr val="bg1"/>
              </a:solidFill>
            </a:endParaRPr>
          </a:p>
          <a:p>
            <a:endParaRPr lang="ru-RU" sz="2200" b="1" dirty="0">
              <a:solidFill>
                <a:schemeClr val="bg1"/>
              </a:solidFill>
            </a:endParaRPr>
          </a:p>
          <a:p>
            <a:r>
              <a:rPr lang="ru-RU" sz="2200" b="1" i="1" dirty="0">
                <a:solidFill>
                  <a:schemeClr val="bg1"/>
                </a:solidFill>
              </a:rPr>
              <a:t>Ответы присылайте на почту : </a:t>
            </a:r>
            <a:r>
              <a:rPr lang="en-US" sz="2200" b="1" i="1" dirty="0">
                <a:solidFill>
                  <a:schemeClr val="bg1"/>
                </a:solidFill>
              </a:rPr>
              <a:t>muzlitkolt@gmail.com</a:t>
            </a:r>
            <a:r>
              <a:rPr lang="ru-RU" sz="2200" b="1" i="1" dirty="0">
                <a:solidFill>
                  <a:schemeClr val="bg1"/>
                </a:solidFill>
              </a:rPr>
              <a:t> </a:t>
            </a:r>
            <a:endParaRPr lang="en-US" sz="2200" b="1" i="1" dirty="0">
              <a:solidFill>
                <a:schemeClr val="bg1"/>
              </a:solidFill>
            </a:endParaRPr>
          </a:p>
          <a:p>
            <a:r>
              <a:rPr lang="en-US" sz="2200" b="1" i="1" dirty="0">
                <a:solidFill>
                  <a:schemeClr val="bg1"/>
                </a:solidFill>
              </a:rPr>
              <a:t>(</a:t>
            </a:r>
            <a:r>
              <a:rPr lang="ru-RU" sz="2200" b="1" i="1" dirty="0">
                <a:solidFill>
                  <a:schemeClr val="bg1"/>
                </a:solidFill>
              </a:rPr>
              <a:t>выполненную работу можно принести в кабинет №6 – Визиренко Л. Ю.)</a:t>
            </a:r>
            <a:r>
              <a:rPr lang="en-US" sz="2200" b="1" i="1" dirty="0">
                <a:solidFill>
                  <a:schemeClr val="bg1"/>
                </a:solidFill>
              </a:rPr>
              <a:t> </a:t>
            </a:r>
            <a:endParaRPr lang="ru-RU" sz="2200" b="1" i="1" dirty="0">
              <a:solidFill>
                <a:schemeClr val="bg1"/>
              </a:solidFill>
            </a:endParaRPr>
          </a:p>
        </p:txBody>
      </p:sp>
      <p:graphicFrame>
        <p:nvGraphicFramePr>
          <p:cNvPr id="3" name="Объект 2">
            <a:extLst>
              <a:ext uri="{FF2B5EF4-FFF2-40B4-BE49-F238E27FC236}">
                <a16:creationId xmlns:a16="http://schemas.microsoft.com/office/drawing/2014/main" id="{049D0DCA-73B0-91B7-180B-7AFA8E7E550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0991851"/>
              </p:ext>
            </p:extLst>
          </p:nvPr>
        </p:nvGraphicFramePr>
        <p:xfrm>
          <a:off x="2580968" y="808912"/>
          <a:ext cx="5340657" cy="358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2" imgW="5940360" imgH="3946680" progId="Word.Document.12">
                  <p:embed/>
                </p:oleObj>
              </mc:Choice>
              <mc:Fallback>
                <p:oleObj name="Document" r:id="rId2" imgW="5940360" imgH="394668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580968" y="808912"/>
                        <a:ext cx="5340657" cy="35868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6332275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Контур</Template>
  <TotalTime>1921</TotalTime>
  <Words>1384</Words>
  <Application>Microsoft Office PowerPoint</Application>
  <PresentationFormat>Широкоэкранный</PresentationFormat>
  <Paragraphs>50</Paragraphs>
  <Slides>7</Slides>
  <Notes>0</Notes>
  <HiddenSlides>0</HiddenSlides>
  <MMClips>2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4" baseType="lpstr">
      <vt:lpstr>Arial</vt:lpstr>
      <vt:lpstr>Calibri</vt:lpstr>
      <vt:lpstr>Google Sans</vt:lpstr>
      <vt:lpstr>Source Sans Pro</vt:lpstr>
      <vt:lpstr>Tw Cen MT</vt:lpstr>
      <vt:lpstr>Контур</vt:lpstr>
      <vt:lpstr>Document</vt:lpstr>
      <vt:lpstr>Презентация PowerPoint</vt:lpstr>
      <vt:lpstr>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МУЗЕЙ-УСАДЬБА ПРИЮТИНО ПОЭЗИЯ В МУЗЫКЕ</dc:title>
  <dc:creator>Лидия Визиренко</dc:creator>
  <cp:lastModifiedBy>Лидия Визиренко</cp:lastModifiedBy>
  <cp:revision>356</cp:revision>
  <dcterms:created xsi:type="dcterms:W3CDTF">2019-10-08T03:09:43Z</dcterms:created>
  <dcterms:modified xsi:type="dcterms:W3CDTF">2026-05-18T21:22:25Z</dcterms:modified>
</cp:coreProperties>
</file>