
<file path=[Content_Types].xml><?xml version="1.0" encoding="utf-8"?>
<Types xmlns="http://schemas.openxmlformats.org/package/2006/content-types">
  <Default Extension="jpeg" ContentType="image/jpeg"/>
  <Default Extension="jpg" ContentType="image/jpeg"/>
  <Default Extension="mp3" ContentType="audio/m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comments/comment1.xml" ContentType="application/vnd.openxmlformats-officedocument.presentationml.comment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4"/>
  </p:notesMasterIdLst>
  <p:sldIdLst>
    <p:sldId id="256" r:id="rId2"/>
    <p:sldId id="257" r:id="rId3"/>
    <p:sldId id="275" r:id="rId4"/>
    <p:sldId id="264" r:id="rId5"/>
    <p:sldId id="276" r:id="rId6"/>
    <p:sldId id="270" r:id="rId7"/>
    <p:sldId id="271" r:id="rId8"/>
    <p:sldId id="284" r:id="rId9"/>
    <p:sldId id="268" r:id="rId10"/>
    <p:sldId id="280" r:id="rId11"/>
    <p:sldId id="279" r:id="rId12"/>
    <p:sldId id="267"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Лидия Визиренко" initials="ЛВ" lastIdx="3" clrIdx="0">
    <p:extLst>
      <p:ext uri="{19B8F6BF-5375-455C-9EA6-DF929625EA0E}">
        <p15:presenceInfo xmlns:p15="http://schemas.microsoft.com/office/powerpoint/2012/main" userId="bbcf96ce29170822"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029" autoAdjust="0"/>
    <p:restoredTop sz="72560" autoAdjust="0"/>
  </p:normalViewPr>
  <p:slideViewPr>
    <p:cSldViewPr snapToGrid="0">
      <p:cViewPr varScale="1">
        <p:scale>
          <a:sx n="58" d="100"/>
          <a:sy n="58" d="100"/>
        </p:scale>
        <p:origin x="109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2-07-26T01:40:17.567" idx="1">
    <p:pos x="7621" y="4371"/>
    <p:text/>
    <p:extLst>
      <p:ext uri="{C676402C-5697-4E1C-873F-D02D1690AC5C}">
        <p15:threadingInfo xmlns:p15="http://schemas.microsoft.com/office/powerpoint/2012/main" timeZoneBias="-18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843EDFB-ED8C-4961-98A9-7DC5C51A9E78}" type="datetimeFigureOut">
              <a:rPr lang="ru-RU" smtClean="0"/>
              <a:t>17.06.2026</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47AE0A4-8C90-4E73-9B80-67307F74B517}" type="slidenum">
              <a:rPr lang="ru-RU" smtClean="0"/>
              <a:t>‹#›</a:t>
            </a:fld>
            <a:endParaRPr lang="ru-RU"/>
          </a:p>
        </p:txBody>
      </p:sp>
    </p:spTree>
    <p:extLst>
      <p:ext uri="{BB962C8B-B14F-4D97-AF65-F5344CB8AC3E}">
        <p14:creationId xmlns:p14="http://schemas.microsoft.com/office/powerpoint/2010/main" val="30541147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5"/>
          </p:nvPr>
        </p:nvSpPr>
        <p:spPr/>
        <p:txBody>
          <a:bodyPr/>
          <a:lstStyle/>
          <a:p>
            <a:fld id="{D47AE0A4-8C90-4E73-9B80-67307F74B517}" type="slidenum">
              <a:rPr lang="ru-RU" smtClean="0"/>
              <a:t>7</a:t>
            </a:fld>
            <a:endParaRPr lang="ru-RU"/>
          </a:p>
        </p:txBody>
      </p:sp>
    </p:spTree>
    <p:extLst>
      <p:ext uri="{BB962C8B-B14F-4D97-AF65-F5344CB8AC3E}">
        <p14:creationId xmlns:p14="http://schemas.microsoft.com/office/powerpoint/2010/main" val="205919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5"/>
          </p:nvPr>
        </p:nvSpPr>
        <p:spPr/>
        <p:txBody>
          <a:bodyPr/>
          <a:lstStyle/>
          <a:p>
            <a:fld id="{D47AE0A4-8C90-4E73-9B80-67307F74B517}" type="slidenum">
              <a:rPr lang="ru-RU" smtClean="0"/>
              <a:t>8</a:t>
            </a:fld>
            <a:endParaRPr lang="ru-RU"/>
          </a:p>
        </p:txBody>
      </p:sp>
    </p:spTree>
    <p:extLst>
      <p:ext uri="{BB962C8B-B14F-4D97-AF65-F5344CB8AC3E}">
        <p14:creationId xmlns:p14="http://schemas.microsoft.com/office/powerpoint/2010/main" val="16825985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5"/>
          </p:nvPr>
        </p:nvSpPr>
        <p:spPr/>
        <p:txBody>
          <a:bodyPr/>
          <a:lstStyle/>
          <a:p>
            <a:fld id="{D47AE0A4-8C90-4E73-9B80-67307F74B517}" type="slidenum">
              <a:rPr lang="ru-RU" smtClean="0"/>
              <a:t>11</a:t>
            </a:fld>
            <a:endParaRPr lang="ru-RU"/>
          </a:p>
        </p:txBody>
      </p:sp>
    </p:spTree>
    <p:extLst>
      <p:ext uri="{BB962C8B-B14F-4D97-AF65-F5344CB8AC3E}">
        <p14:creationId xmlns:p14="http://schemas.microsoft.com/office/powerpoint/2010/main" val="509704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ru-RU"/>
              <a:t>Образец заголовка</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48A87A34-81AB-432B-8DAE-1953F412C126}" type="datetimeFigureOut">
              <a:rPr lang="en-US" dirty="0"/>
              <a:t>6/17/2026</a:t>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6/17/2026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ru-RU"/>
              <a:t>Образец заголовка</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48A87A34-81AB-432B-8DAE-1953F412C126}" type="datetimeFigureOut">
              <a:rPr lang="en-US" dirty="0"/>
              <a:t>6/17/2026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6/17/2026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ru-RU"/>
              <a:t>Образец заголовка</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141410" y="3073397"/>
            <a:ext cx="4878391" cy="2717801"/>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6172200" y="3073397"/>
            <a:ext cx="4875210" cy="2717801"/>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6/17/2026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6/17/2026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6/17/2026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ru-RU"/>
              <a:t>Образец заголовка</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t>6/17/2026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ru-RU"/>
              <a:t>Образец заголовка</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t>6/17/2026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ru-RU"/>
              <a:t>Образец заголовка</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ru-RU"/>
              <a:t>Вставка рисунка</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t>6/17/2026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ru-RU"/>
              <a:t>Образец заголовка</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t>6/17/2026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ru-RU"/>
              <a:t>Образец заголовка</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t>6/17/2026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ru-RU"/>
              <a:t>Образец заголовка</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t>6/17/2026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ru-RU"/>
              <a:t>Образец заголовка</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3" name="Date Placeholder 2"/>
          <p:cNvSpPr>
            <a:spLocks noGrp="1"/>
          </p:cNvSpPr>
          <p:nvPr>
            <p:ph type="dt" sz="half" idx="10"/>
          </p:nvPr>
        </p:nvSpPr>
        <p:spPr/>
        <p:txBody>
          <a:bodyPr/>
          <a:lstStyle/>
          <a:p>
            <a:fld id="{48A87A34-81AB-432B-8DAE-1953F412C126}" type="datetimeFigureOut">
              <a:rPr lang="en-US" dirty="0"/>
              <a:t>6/17/2026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ru-RU"/>
              <a:t>Образец заголовка</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ru-RU"/>
              <a:t>Вставка рисунка</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ru-RU"/>
              <a:t>Вставка рисунка</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ru-RU"/>
              <a:t>Вставка рисунка</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3" name="Date Placeholder 2"/>
          <p:cNvSpPr>
            <a:spLocks noGrp="1"/>
          </p:cNvSpPr>
          <p:nvPr>
            <p:ph type="dt" sz="half" idx="10"/>
          </p:nvPr>
        </p:nvSpPr>
        <p:spPr/>
        <p:txBody>
          <a:bodyPr/>
          <a:lstStyle/>
          <a:p>
            <a:fld id="{48A87A34-81AB-432B-8DAE-1953F412C126}" type="datetimeFigureOut">
              <a:rPr lang="en-US" dirty="0"/>
              <a:t>6/17/2026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6/17/2026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6/17/2026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6/17/2026</a:t>
            </a:fld>
            <a:endParaRPr lang="en-US"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8.png"/><Relationship Id="rId4" Type="http://schemas.openxmlformats.org/officeDocument/2006/relationships/image" Target="../media/image7.jpg"/></Relationships>
</file>

<file path=ppt/slides/_rels/slide7.xml.rels><?xml version="1.0" encoding="UTF-8" standalone="yes"?>
<Relationships xmlns="http://schemas.openxmlformats.org/package/2006/relationships"><Relationship Id="rId3" Type="http://schemas.openxmlformats.org/officeDocument/2006/relationships/hyperlink" Target="http://en.tchaikovsky-research.net/pages/Anna_Fernow"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8" Type="http://schemas.openxmlformats.org/officeDocument/2006/relationships/hyperlink" Target="http://en.tchaikovsky-research.net/pages/New_York" TargetMode="External"/><Relationship Id="rId3" Type="http://schemas.openxmlformats.org/officeDocument/2006/relationships/image" Target="../media/image10.jpg"/><Relationship Id="rId7" Type="http://schemas.openxmlformats.org/officeDocument/2006/relationships/hyperlink" Target="http://en.tchaikovsky-research.net/pages/Baltimore"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hyperlink" Target="http://en.tchaikovsky-research.net/pages/Hans_von_B%C3%BClow" TargetMode="External"/><Relationship Id="rId5" Type="http://schemas.openxmlformats.org/officeDocument/2006/relationships/hyperlink" Target="http://en.tchaikovsky-research.net/pages/Berlin" TargetMode="External"/><Relationship Id="rId4" Type="http://schemas.openxmlformats.org/officeDocument/2006/relationships/hyperlink" Target="http://en.tchaikovsky-research.net/pages/Iosif_Kotek" TargetMode="External"/><Relationship Id="rId9" Type="http://schemas.openxmlformats.org/officeDocument/2006/relationships/hyperlink" Target="http://en.tchaikovsky-research.net/pages/Hermann_Fernow" TargetMode="Externa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p3"/><Relationship Id="rId1" Type="http://schemas.microsoft.com/office/2007/relationships/media" Target="../media/media2.mp3"/><Relationship Id="rId5" Type="http://schemas.openxmlformats.org/officeDocument/2006/relationships/image" Target="../media/image8.png"/><Relationship Id="rId4" Type="http://schemas.openxmlformats.org/officeDocument/2006/relationships/image" Target="../media/image12.jpe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8.png"/><Relationship Id="rId2" Type="http://schemas.openxmlformats.org/officeDocument/2006/relationships/audio" Target="../media/media3.mp3"/><Relationship Id="rId1" Type="http://schemas.microsoft.com/office/2007/relationships/media" Target="../media/media3.mp3"/><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notesSlide" Target="../notesSlides/notesSlide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7073F73-B232-4CCD-AA4E-47BCBE48AA63}"/>
              </a:ext>
            </a:extLst>
          </p:cNvPr>
          <p:cNvSpPr txBox="1"/>
          <p:nvPr/>
        </p:nvSpPr>
        <p:spPr>
          <a:xfrm>
            <a:off x="1793174" y="510638"/>
            <a:ext cx="8787740" cy="1200329"/>
          </a:xfrm>
          <a:prstGeom prst="rect">
            <a:avLst/>
          </a:prstGeom>
          <a:noFill/>
        </p:spPr>
        <p:txBody>
          <a:bodyPr wrap="square" rtlCol="0">
            <a:spAutoFit/>
          </a:bodyPr>
          <a:lstStyle/>
          <a:p>
            <a:r>
              <a:rPr lang="ru-RU" sz="1800" b="1" dirty="0">
                <a:solidFill>
                  <a:schemeClr val="bg1"/>
                </a:solidFill>
              </a:rPr>
              <a:t>                </a:t>
            </a:r>
          </a:p>
          <a:p>
            <a:r>
              <a:rPr lang="ru-RU" b="1" dirty="0">
                <a:solidFill>
                  <a:schemeClr val="bg1"/>
                </a:solidFill>
              </a:rPr>
              <a:t>           </a:t>
            </a:r>
          </a:p>
          <a:p>
            <a:r>
              <a:rPr lang="ru-RU" b="1">
                <a:solidFill>
                  <a:schemeClr val="bg1"/>
                </a:solidFill>
                <a:latin typeface="Calibri" panose="020F0502020204030204" pitchFamily="34" charset="0"/>
              </a:rPr>
              <a:t>                    </a:t>
            </a:r>
            <a:r>
              <a:rPr lang="ru-RU" sz="3600" b="1" dirty="0">
                <a:solidFill>
                  <a:schemeClr val="bg1"/>
                </a:solidFill>
                <a:latin typeface="Calibri" panose="020F0502020204030204" pitchFamily="34" charset="0"/>
              </a:rPr>
              <a:t>«МУЗЫКА НА ВСЕ ВРЕМЕНА»</a:t>
            </a:r>
            <a:endParaRPr lang="ru-RU" sz="3600" dirty="0">
              <a:solidFill>
                <a:schemeClr val="bg1"/>
              </a:solidFill>
              <a:latin typeface="Calibri" panose="020F0502020204030204" pitchFamily="34" charset="0"/>
            </a:endParaRPr>
          </a:p>
        </p:txBody>
      </p:sp>
      <p:sp>
        <p:nvSpPr>
          <p:cNvPr id="3" name="TextBox 2">
            <a:extLst>
              <a:ext uri="{FF2B5EF4-FFF2-40B4-BE49-F238E27FC236}">
                <a16:creationId xmlns:a16="http://schemas.microsoft.com/office/drawing/2014/main" id="{8AC6BA2E-8E75-46D5-996E-0E108473C9B4}"/>
              </a:ext>
            </a:extLst>
          </p:cNvPr>
          <p:cNvSpPr txBox="1"/>
          <p:nvPr/>
        </p:nvSpPr>
        <p:spPr>
          <a:xfrm>
            <a:off x="1923802" y="1782280"/>
            <a:ext cx="8657112" cy="954107"/>
          </a:xfrm>
          <a:prstGeom prst="rect">
            <a:avLst/>
          </a:prstGeom>
          <a:noFill/>
        </p:spPr>
        <p:txBody>
          <a:bodyPr wrap="square" rtlCol="0">
            <a:spAutoFit/>
          </a:bodyPr>
          <a:lstStyle/>
          <a:p>
            <a:r>
              <a:rPr lang="ru-RU" sz="2800" b="1" dirty="0">
                <a:solidFill>
                  <a:schemeClr val="bg1"/>
                </a:solidFill>
                <a:latin typeface="Calibri" panose="020F0502020204030204" pitchFamily="34" charset="0"/>
              </a:rPr>
              <a:t>              </a:t>
            </a:r>
          </a:p>
          <a:p>
            <a:r>
              <a:rPr lang="ru-RU" sz="2800" b="1" dirty="0">
                <a:solidFill>
                  <a:schemeClr val="bg1"/>
                </a:solidFill>
                <a:latin typeface="Calibri" panose="020F0502020204030204" pitchFamily="34" charset="0"/>
              </a:rPr>
              <a:t>                     «ИСКУССТВО 47 РЕГИОН»</a:t>
            </a:r>
            <a:endParaRPr lang="ru-RU" sz="2800" dirty="0">
              <a:solidFill>
                <a:schemeClr val="bg1"/>
              </a:solidFill>
              <a:latin typeface="Calibri" panose="020F0502020204030204" pitchFamily="34" charset="0"/>
            </a:endParaRPr>
          </a:p>
        </p:txBody>
      </p:sp>
      <p:sp>
        <p:nvSpPr>
          <p:cNvPr id="4" name="TextBox 3">
            <a:extLst>
              <a:ext uri="{FF2B5EF4-FFF2-40B4-BE49-F238E27FC236}">
                <a16:creationId xmlns:a16="http://schemas.microsoft.com/office/drawing/2014/main" id="{43BF6396-6BDB-4B62-A8E2-86325B6BE8D1}"/>
              </a:ext>
            </a:extLst>
          </p:cNvPr>
          <p:cNvSpPr txBox="1"/>
          <p:nvPr/>
        </p:nvSpPr>
        <p:spPr>
          <a:xfrm>
            <a:off x="1330036" y="2660073"/>
            <a:ext cx="9334006" cy="1508105"/>
          </a:xfrm>
          <a:prstGeom prst="rect">
            <a:avLst/>
          </a:prstGeom>
          <a:noFill/>
        </p:spPr>
        <p:txBody>
          <a:bodyPr wrap="square" rtlCol="0">
            <a:spAutoFit/>
          </a:bodyPr>
          <a:lstStyle/>
          <a:p>
            <a:r>
              <a:rPr lang="ru-RU" sz="2800" b="1" dirty="0">
                <a:solidFill>
                  <a:schemeClr val="bg1"/>
                </a:solidFill>
              </a:rPr>
              <a:t>         </a:t>
            </a:r>
          </a:p>
          <a:p>
            <a:r>
              <a:rPr lang="ru-RU" sz="2800" b="1" dirty="0">
                <a:solidFill>
                  <a:schemeClr val="bg1"/>
                </a:solidFill>
              </a:rPr>
              <a:t>         </a:t>
            </a:r>
            <a:r>
              <a:rPr lang="ru-RU" sz="3600" b="1" dirty="0">
                <a:solidFill>
                  <a:schemeClr val="bg1"/>
                </a:solidFill>
                <a:latin typeface="Calibri" panose="020F0502020204030204" pitchFamily="34" charset="0"/>
              </a:rPr>
              <a:t>Автор Визиренко Лидия Юрьевна    </a:t>
            </a:r>
          </a:p>
          <a:p>
            <a:endParaRPr lang="ru-RU" sz="2800" dirty="0">
              <a:solidFill>
                <a:schemeClr val="bg1"/>
              </a:solidFill>
            </a:endParaRPr>
          </a:p>
        </p:txBody>
      </p:sp>
      <p:sp>
        <p:nvSpPr>
          <p:cNvPr id="5" name="TextBox 4">
            <a:extLst>
              <a:ext uri="{FF2B5EF4-FFF2-40B4-BE49-F238E27FC236}">
                <a16:creationId xmlns:a16="http://schemas.microsoft.com/office/drawing/2014/main" id="{B050C6E7-1C30-4D8E-9A67-CC647E7FDBD1}"/>
              </a:ext>
            </a:extLst>
          </p:cNvPr>
          <p:cNvSpPr txBox="1"/>
          <p:nvPr/>
        </p:nvSpPr>
        <p:spPr>
          <a:xfrm>
            <a:off x="1793174" y="4239491"/>
            <a:ext cx="8134597" cy="1815882"/>
          </a:xfrm>
          <a:prstGeom prst="rect">
            <a:avLst/>
          </a:prstGeom>
          <a:noFill/>
        </p:spPr>
        <p:txBody>
          <a:bodyPr wrap="square" rtlCol="0">
            <a:spAutoFit/>
          </a:bodyPr>
          <a:lstStyle/>
          <a:p>
            <a:pPr marL="0" indent="0">
              <a:buNone/>
            </a:pPr>
            <a:r>
              <a:rPr lang="ru-RU" sz="2800" b="1" dirty="0">
                <a:solidFill>
                  <a:schemeClr val="bg1"/>
                </a:solidFill>
              </a:rPr>
              <a:t>                  </a:t>
            </a:r>
            <a:r>
              <a:rPr lang="ru-RU" sz="2800" b="1" dirty="0">
                <a:solidFill>
                  <a:schemeClr val="bg1"/>
                </a:solidFill>
                <a:latin typeface="Calibri" panose="020F0502020204030204" pitchFamily="34" charset="0"/>
              </a:rPr>
              <a:t>МАУ ДО «Колтушская ДШИ»  </a:t>
            </a:r>
          </a:p>
          <a:p>
            <a:pPr marL="0" indent="0">
              <a:buNone/>
            </a:pPr>
            <a:r>
              <a:rPr lang="ru-RU" sz="2800" b="1" dirty="0">
                <a:solidFill>
                  <a:schemeClr val="bg1"/>
                </a:solidFill>
                <a:latin typeface="Calibri" panose="020F0502020204030204" pitchFamily="34" charset="0"/>
              </a:rPr>
              <a:t>                           2025 -26 учебный год</a:t>
            </a:r>
          </a:p>
          <a:p>
            <a:pPr marL="0" indent="0">
              <a:buNone/>
            </a:pPr>
            <a:r>
              <a:rPr lang="ru-RU" sz="2800" b="1" dirty="0">
                <a:solidFill>
                  <a:schemeClr val="bg1"/>
                </a:solidFill>
                <a:latin typeface="Calibri" panose="020F0502020204030204" pitchFamily="34" charset="0"/>
              </a:rPr>
              <a:t>                              ЗАНЯТИЕ №</a:t>
            </a:r>
            <a:r>
              <a:rPr lang="en-US" sz="2800" b="1" dirty="0">
                <a:solidFill>
                  <a:schemeClr val="bg1"/>
                </a:solidFill>
                <a:latin typeface="Calibri" panose="020F0502020204030204" pitchFamily="34" charset="0"/>
              </a:rPr>
              <a:t> </a:t>
            </a:r>
            <a:r>
              <a:rPr lang="ru-RU" sz="2800" b="1">
                <a:solidFill>
                  <a:schemeClr val="bg1"/>
                </a:solidFill>
                <a:latin typeface="Calibri" panose="020F0502020204030204" pitchFamily="34" charset="0"/>
              </a:rPr>
              <a:t>33-34.</a:t>
            </a:r>
            <a:endParaRPr lang="ru-RU" sz="2800" b="1" dirty="0">
              <a:solidFill>
                <a:schemeClr val="bg1"/>
              </a:solidFill>
              <a:latin typeface="Calibri" panose="020F0502020204030204" pitchFamily="34" charset="0"/>
            </a:endParaRPr>
          </a:p>
          <a:p>
            <a:endParaRPr lang="ru-RU" sz="2800" dirty="0">
              <a:solidFill>
                <a:schemeClr val="bg1"/>
              </a:solidFill>
            </a:endParaRPr>
          </a:p>
        </p:txBody>
      </p:sp>
    </p:spTree>
    <p:extLst>
      <p:ext uri="{BB962C8B-B14F-4D97-AF65-F5344CB8AC3E}">
        <p14:creationId xmlns:p14="http://schemas.microsoft.com/office/powerpoint/2010/main" val="13414358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73B6CA94-EEB2-33C6-0543-9F2F5D5C6B8A}"/>
              </a:ext>
            </a:extLst>
          </p:cNvPr>
          <p:cNvPicPr>
            <a:picLocks noChangeAspect="1"/>
          </p:cNvPicPr>
          <p:nvPr/>
        </p:nvPicPr>
        <p:blipFill>
          <a:blip r:embed="rId2"/>
          <a:stretch>
            <a:fillRect/>
          </a:stretch>
        </p:blipFill>
        <p:spPr>
          <a:xfrm>
            <a:off x="485463" y="604683"/>
            <a:ext cx="5610538" cy="356911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2" name="TextBox 1">
            <a:extLst>
              <a:ext uri="{FF2B5EF4-FFF2-40B4-BE49-F238E27FC236}">
                <a16:creationId xmlns:a16="http://schemas.microsoft.com/office/drawing/2014/main" id="{8C8C6220-4DF0-E4BC-A1AC-6F037BBDA9D3}"/>
              </a:ext>
            </a:extLst>
          </p:cNvPr>
          <p:cNvSpPr txBox="1"/>
          <p:nvPr/>
        </p:nvSpPr>
        <p:spPr>
          <a:xfrm>
            <a:off x="6474542" y="250723"/>
            <a:ext cx="5466734" cy="6432530"/>
          </a:xfrm>
          <a:prstGeom prst="rect">
            <a:avLst/>
          </a:prstGeom>
          <a:noFill/>
        </p:spPr>
        <p:txBody>
          <a:bodyPr wrap="square" rtlCol="0">
            <a:spAutoFit/>
          </a:bodyPr>
          <a:lstStyle/>
          <a:p>
            <a:r>
              <a:rPr lang="ru-RU" sz="2300" i="1" dirty="0">
                <a:solidFill>
                  <a:schemeClr val="bg1"/>
                </a:solidFill>
                <a:latin typeface="Calibri" panose="020F0502020204030204" pitchFamily="34" charset="0"/>
              </a:rPr>
              <a:t>«Люблю тебя, Петра творенье,</a:t>
            </a:r>
          </a:p>
          <a:p>
            <a:r>
              <a:rPr lang="ru-RU" sz="2300" i="1" dirty="0">
                <a:solidFill>
                  <a:schemeClr val="bg1"/>
                </a:solidFill>
                <a:latin typeface="Calibri" panose="020F0502020204030204" pitchFamily="34" charset="0"/>
              </a:rPr>
              <a:t>Люблю твой строгий, стройный вид,</a:t>
            </a:r>
          </a:p>
          <a:p>
            <a:r>
              <a:rPr lang="ru-RU" sz="2300" i="1" dirty="0">
                <a:solidFill>
                  <a:schemeClr val="bg1"/>
                </a:solidFill>
                <a:latin typeface="Calibri" panose="020F0502020204030204" pitchFamily="34" charset="0"/>
              </a:rPr>
              <a:t>Невы державное теченье,</a:t>
            </a:r>
          </a:p>
          <a:p>
            <a:r>
              <a:rPr lang="ru-RU" sz="2300" i="1" dirty="0">
                <a:solidFill>
                  <a:schemeClr val="bg1"/>
                </a:solidFill>
                <a:latin typeface="Calibri" panose="020F0502020204030204" pitchFamily="34" charset="0"/>
              </a:rPr>
              <a:t>Береговой ее гранит,</a:t>
            </a:r>
          </a:p>
          <a:p>
            <a:r>
              <a:rPr lang="ru-RU" sz="2300" i="1" dirty="0">
                <a:solidFill>
                  <a:schemeClr val="bg1"/>
                </a:solidFill>
                <a:latin typeface="Calibri" panose="020F0502020204030204" pitchFamily="34" charset="0"/>
              </a:rPr>
              <a:t>Твоих оград узор чугунный,</a:t>
            </a:r>
          </a:p>
          <a:p>
            <a:r>
              <a:rPr lang="ru-RU" sz="2300" i="1" dirty="0">
                <a:solidFill>
                  <a:schemeClr val="bg1"/>
                </a:solidFill>
                <a:latin typeface="Calibri" panose="020F0502020204030204" pitchFamily="34" charset="0"/>
              </a:rPr>
              <a:t>Твоих задумчивых ночей</a:t>
            </a:r>
          </a:p>
          <a:p>
            <a:r>
              <a:rPr lang="ru-RU" sz="2300" i="1" dirty="0">
                <a:solidFill>
                  <a:schemeClr val="bg1"/>
                </a:solidFill>
                <a:latin typeface="Calibri" panose="020F0502020204030204" pitchFamily="34" charset="0"/>
              </a:rPr>
              <a:t>Прозрачный сумрак, блеск безлунный,</a:t>
            </a:r>
          </a:p>
          <a:p>
            <a:r>
              <a:rPr lang="ru-RU" sz="2300" i="1" dirty="0">
                <a:solidFill>
                  <a:schemeClr val="bg1"/>
                </a:solidFill>
                <a:latin typeface="Calibri" panose="020F0502020204030204" pitchFamily="34" charset="0"/>
              </a:rPr>
              <a:t>Когда я в комнате моей</a:t>
            </a:r>
          </a:p>
          <a:p>
            <a:r>
              <a:rPr lang="ru-RU" sz="2300" i="1" dirty="0">
                <a:solidFill>
                  <a:schemeClr val="bg1"/>
                </a:solidFill>
                <a:latin typeface="Calibri" panose="020F0502020204030204" pitchFamily="34" charset="0"/>
              </a:rPr>
              <a:t>Пишу, читаю без лампады,</a:t>
            </a:r>
          </a:p>
          <a:p>
            <a:r>
              <a:rPr lang="ru-RU" sz="2300" i="1" dirty="0">
                <a:solidFill>
                  <a:schemeClr val="bg1"/>
                </a:solidFill>
                <a:latin typeface="Calibri" panose="020F0502020204030204" pitchFamily="34" charset="0"/>
              </a:rPr>
              <a:t>И ясны спящие громады</a:t>
            </a:r>
          </a:p>
          <a:p>
            <a:r>
              <a:rPr lang="ru-RU" sz="2300" i="1" dirty="0">
                <a:solidFill>
                  <a:schemeClr val="bg1"/>
                </a:solidFill>
                <a:latin typeface="Calibri" panose="020F0502020204030204" pitchFamily="34" charset="0"/>
              </a:rPr>
              <a:t>Пустынных улиц, </a:t>
            </a:r>
          </a:p>
          <a:p>
            <a:r>
              <a:rPr lang="ru-RU" sz="2300" i="1" dirty="0">
                <a:solidFill>
                  <a:schemeClr val="bg1"/>
                </a:solidFill>
                <a:latin typeface="Calibri" panose="020F0502020204030204" pitchFamily="34" charset="0"/>
              </a:rPr>
              <a:t>и светла Адмиралтейская игла,</a:t>
            </a:r>
          </a:p>
          <a:p>
            <a:r>
              <a:rPr lang="ru-RU" sz="2300" i="1" dirty="0">
                <a:solidFill>
                  <a:schemeClr val="bg1"/>
                </a:solidFill>
                <a:latin typeface="Calibri" panose="020F0502020204030204" pitchFamily="34" charset="0"/>
              </a:rPr>
              <a:t>И, не пуская тьму ночную</a:t>
            </a:r>
          </a:p>
          <a:p>
            <a:r>
              <a:rPr lang="ru-RU" sz="2300" i="1" dirty="0">
                <a:solidFill>
                  <a:schemeClr val="bg1"/>
                </a:solidFill>
                <a:latin typeface="Calibri" panose="020F0502020204030204" pitchFamily="34" charset="0"/>
              </a:rPr>
              <a:t>На золотые небеса,</a:t>
            </a:r>
          </a:p>
          <a:p>
            <a:r>
              <a:rPr lang="ru-RU" sz="2300" i="1" dirty="0">
                <a:solidFill>
                  <a:schemeClr val="bg1"/>
                </a:solidFill>
                <a:latin typeface="Calibri" panose="020F0502020204030204" pitchFamily="34" charset="0"/>
              </a:rPr>
              <a:t>Одна заря сменить другую</a:t>
            </a:r>
          </a:p>
          <a:p>
            <a:r>
              <a:rPr lang="ru-RU" sz="2300" i="1" dirty="0">
                <a:solidFill>
                  <a:schemeClr val="bg1"/>
                </a:solidFill>
                <a:latin typeface="Calibri" panose="020F0502020204030204" pitchFamily="34" charset="0"/>
              </a:rPr>
              <a:t>Спешит, дав ночи полчаса»</a:t>
            </a:r>
          </a:p>
          <a:p>
            <a:r>
              <a:rPr lang="ru-RU" sz="2400" i="1" dirty="0">
                <a:solidFill>
                  <a:schemeClr val="bg1"/>
                </a:solidFill>
                <a:latin typeface="Calibri" panose="020F0502020204030204" pitchFamily="34" charset="0"/>
              </a:rPr>
              <a:t>          </a:t>
            </a:r>
            <a:r>
              <a:rPr lang="ru-RU" sz="2000" i="1" dirty="0">
                <a:solidFill>
                  <a:schemeClr val="bg1"/>
                </a:solidFill>
                <a:latin typeface="Calibri" panose="020F0502020204030204" pitchFamily="34" charset="0"/>
              </a:rPr>
              <a:t>А. Пушкин из поэмы «Медный всадник»</a:t>
            </a:r>
          </a:p>
          <a:p>
            <a:r>
              <a:rPr lang="ru-RU" sz="2000" i="1">
                <a:solidFill>
                  <a:schemeClr val="bg1"/>
                </a:solidFill>
                <a:latin typeface="Calibri" panose="020F0502020204030204" pitchFamily="34" charset="0"/>
              </a:rPr>
              <a:t>                                                                     1833 год</a:t>
            </a:r>
            <a:endParaRPr lang="ru-RU" sz="2000" i="1" dirty="0">
              <a:solidFill>
                <a:schemeClr val="bg1"/>
              </a:solidFill>
              <a:latin typeface="Calibri" panose="020F0502020204030204" pitchFamily="34" charset="0"/>
            </a:endParaRPr>
          </a:p>
        </p:txBody>
      </p:sp>
      <p:sp>
        <p:nvSpPr>
          <p:cNvPr id="4" name="TextBox 3">
            <a:extLst>
              <a:ext uri="{FF2B5EF4-FFF2-40B4-BE49-F238E27FC236}">
                <a16:creationId xmlns:a16="http://schemas.microsoft.com/office/drawing/2014/main" id="{243E436E-D547-2B22-127D-8976B90F073F}"/>
              </a:ext>
            </a:extLst>
          </p:cNvPr>
          <p:cNvSpPr txBox="1"/>
          <p:nvPr/>
        </p:nvSpPr>
        <p:spPr>
          <a:xfrm>
            <a:off x="250724" y="4424516"/>
            <a:ext cx="6061586" cy="1200329"/>
          </a:xfrm>
          <a:prstGeom prst="rect">
            <a:avLst/>
          </a:prstGeom>
          <a:noFill/>
        </p:spPr>
        <p:txBody>
          <a:bodyPr wrap="square" rtlCol="0">
            <a:spAutoFit/>
          </a:bodyPr>
          <a:lstStyle/>
          <a:p>
            <a:r>
              <a:rPr lang="ru-RU" b="1" dirty="0">
                <a:solidFill>
                  <a:schemeClr val="bg1"/>
                </a:solidFill>
                <a:latin typeface="Calibri" panose="020F0502020204030204" pitchFamily="34" charset="0"/>
              </a:rPr>
              <a:t>                    </a:t>
            </a:r>
            <a:r>
              <a:rPr lang="ru-RU" dirty="0">
                <a:solidFill>
                  <a:schemeClr val="bg1"/>
                </a:solidFill>
                <a:latin typeface="Calibri" panose="020F0502020204030204" pitchFamily="34" charset="0"/>
              </a:rPr>
              <a:t>Художник Глазунов Илья Сергеевич</a:t>
            </a:r>
          </a:p>
          <a:p>
            <a:r>
              <a:rPr lang="ru-RU" i="0" dirty="0">
                <a:solidFill>
                  <a:schemeClr val="bg1"/>
                </a:solidFill>
                <a:effectLst/>
                <a:latin typeface="Calibri" panose="020F0502020204030204" pitchFamily="34" charset="0"/>
              </a:rPr>
              <a:t>Иллюстрация к повести Ф.М. Достоевского «Белые ночи».   </a:t>
            </a:r>
          </a:p>
          <a:p>
            <a:r>
              <a:rPr lang="ru-RU" dirty="0">
                <a:solidFill>
                  <a:schemeClr val="bg1"/>
                </a:solidFill>
                <a:latin typeface="Calibri" panose="020F0502020204030204" pitchFamily="34" charset="0"/>
              </a:rPr>
              <a:t>                           </a:t>
            </a:r>
            <a:r>
              <a:rPr lang="ru-RU" i="0" dirty="0">
                <a:solidFill>
                  <a:schemeClr val="bg1"/>
                </a:solidFill>
                <a:effectLst/>
                <a:latin typeface="Calibri" panose="020F0502020204030204" pitchFamily="34" charset="0"/>
              </a:rPr>
              <a:t>1970. Картон, уголь, пастель.</a:t>
            </a:r>
          </a:p>
          <a:p>
            <a:r>
              <a:rPr lang="ru-RU" dirty="0">
                <a:solidFill>
                  <a:schemeClr val="bg1"/>
                </a:solidFill>
                <a:latin typeface="Calibri" panose="020F0502020204030204" pitchFamily="34" charset="0"/>
              </a:rPr>
              <a:t>       </a:t>
            </a:r>
            <a:r>
              <a:rPr lang="ru-RU" i="0" dirty="0">
                <a:solidFill>
                  <a:schemeClr val="bg1"/>
                </a:solidFill>
                <a:effectLst/>
                <a:latin typeface="Calibri" panose="020F0502020204030204" pitchFamily="34" charset="0"/>
              </a:rPr>
              <a:t> Государственный русский музей, Петербург</a:t>
            </a:r>
            <a:endParaRPr lang="ru-RU" dirty="0">
              <a:solidFill>
                <a:schemeClr val="bg1"/>
              </a:solidFill>
              <a:latin typeface="Calibri" panose="020F0502020204030204" pitchFamily="34" charset="0"/>
            </a:endParaRPr>
          </a:p>
        </p:txBody>
      </p:sp>
    </p:spTree>
    <p:extLst>
      <p:ext uri="{BB962C8B-B14F-4D97-AF65-F5344CB8AC3E}">
        <p14:creationId xmlns:p14="http://schemas.microsoft.com/office/powerpoint/2010/main" val="3079182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730AA2B-D7E0-D197-7EF7-8D50E722D0B6}"/>
              </a:ext>
            </a:extLst>
          </p:cNvPr>
          <p:cNvSpPr txBox="1"/>
          <p:nvPr/>
        </p:nvSpPr>
        <p:spPr>
          <a:xfrm>
            <a:off x="4306529" y="501446"/>
            <a:ext cx="7532544" cy="5909310"/>
          </a:xfrm>
          <a:prstGeom prst="rect">
            <a:avLst/>
          </a:prstGeom>
          <a:noFill/>
        </p:spPr>
        <p:txBody>
          <a:bodyPr wrap="square" rtlCol="0">
            <a:spAutoFit/>
          </a:bodyPr>
          <a:lstStyle/>
          <a:p>
            <a:r>
              <a:rPr lang="ru-RU" sz="2000" b="1" dirty="0">
                <a:solidFill>
                  <a:schemeClr val="bg1"/>
                </a:solidFill>
                <a:latin typeface="Calibri" panose="020F0502020204030204" pitchFamily="34" charset="0"/>
              </a:rPr>
              <a:t> </a:t>
            </a:r>
            <a:r>
              <a:rPr lang="ru-RU" sz="2000" b="1" i="1" dirty="0">
                <a:solidFill>
                  <a:schemeClr val="bg1"/>
                </a:solidFill>
                <a:effectLst/>
                <a:latin typeface="Calibri" panose="020F0502020204030204" pitchFamily="34" charset="0"/>
              </a:rPr>
              <a:t>«Я не знаю, как назвать томительный свет белой ночи? Загадочным? Или магическим? Эти ночи всегда кажутся мне чрезмерной щедростью природы — столько в них бледного воздуха и призрачного блеска фольги и серебра. Человек не может примириться с неизбежным исчезновением этой красоты, этих очарованных ночей. Поэтому, должно быть, белые ночи и вызывают своей непрочностью легкую печаль, как все прекрасное, когда оно обречено жить недолго.</a:t>
            </a:r>
          </a:p>
          <a:p>
            <a:r>
              <a:rPr lang="ru-RU" sz="2000" b="1" i="1" dirty="0">
                <a:solidFill>
                  <a:schemeClr val="bg1"/>
                </a:solidFill>
                <a:effectLst/>
                <a:latin typeface="Calibri" panose="020F0502020204030204" pitchFamily="34" charset="0"/>
              </a:rPr>
              <a:t>Вообще во всём Петербурге царит изумительно глубокая и чудесная музыкальность. Пожалуй, это идет от воды (по количеству рек и каналов Петербург может соперничать с Венецией и Амстердамом), и музыкальность эта как бы заключается в самой влажности атмосферы. Однако что там доискиваться и выяснять. У Петербурга есть своя душа, а ведь душа по-настоящему только и может проявляться и общаться с другими душами посредством музыки»</a:t>
            </a:r>
          </a:p>
          <a:p>
            <a:r>
              <a:rPr lang="ru-RU" sz="2000" b="1" i="1" dirty="0">
                <a:solidFill>
                  <a:schemeClr val="bg1"/>
                </a:solidFill>
                <a:latin typeface="Calibri" panose="020F0502020204030204" pitchFamily="34" charset="0"/>
              </a:rPr>
              <a:t>                                           </a:t>
            </a:r>
            <a:r>
              <a:rPr lang="ru-RU" sz="2000" b="1" i="1" dirty="0">
                <a:solidFill>
                  <a:schemeClr val="bg1"/>
                </a:solidFill>
                <a:effectLst/>
                <a:latin typeface="Calibri" panose="020F0502020204030204" pitchFamily="34" charset="0"/>
              </a:rPr>
              <a:t> Александр Бенуа «Мои воспоминания»                  </a:t>
            </a:r>
          </a:p>
          <a:p>
            <a:r>
              <a:rPr lang="ru-RU" sz="2000" b="1" i="1" dirty="0">
                <a:solidFill>
                  <a:schemeClr val="bg1"/>
                </a:solidFill>
                <a:latin typeface="Calibri" panose="020F0502020204030204" pitchFamily="34" charset="0"/>
              </a:rPr>
              <a:t>                                                                                                             </a:t>
            </a:r>
            <a:r>
              <a:rPr lang="ru-RU" sz="2000" b="1" i="1" dirty="0">
                <a:solidFill>
                  <a:schemeClr val="bg1"/>
                </a:solidFill>
                <a:effectLst/>
                <a:latin typeface="Calibri" panose="020F0502020204030204" pitchFamily="34" charset="0"/>
              </a:rPr>
              <a:t>1934 год</a:t>
            </a:r>
            <a:endParaRPr lang="ru-RU" sz="2000" b="1" i="1" dirty="0">
              <a:solidFill>
                <a:schemeClr val="bg1"/>
              </a:solidFill>
              <a:latin typeface="Calibri" panose="020F0502020204030204" pitchFamily="34" charset="0"/>
            </a:endParaRPr>
          </a:p>
          <a:p>
            <a:endParaRPr lang="ru-RU" i="1" dirty="0">
              <a:solidFill>
                <a:schemeClr val="bg1"/>
              </a:solidFill>
              <a:latin typeface="Calibri" panose="020F0502020204030204" pitchFamily="34" charset="0"/>
            </a:endParaRPr>
          </a:p>
        </p:txBody>
      </p:sp>
      <p:pic>
        <p:nvPicPr>
          <p:cNvPr id="2" name="Picture 2" descr="А.К. Беггров «Петербургская биржа», 1891 ГТГ">
            <a:extLst>
              <a:ext uri="{FF2B5EF4-FFF2-40B4-BE49-F238E27FC236}">
                <a16:creationId xmlns:a16="http://schemas.microsoft.com/office/drawing/2014/main" id="{80C74912-502D-0199-4605-0352B4D1397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2927" y="501446"/>
            <a:ext cx="3760837" cy="4970814"/>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9D0FF4FB-84C7-EEF8-4FE7-B7D34D61B55B}"/>
              </a:ext>
            </a:extLst>
          </p:cNvPr>
          <p:cNvSpPr txBox="1"/>
          <p:nvPr/>
        </p:nvSpPr>
        <p:spPr>
          <a:xfrm>
            <a:off x="352927" y="5737123"/>
            <a:ext cx="3953602" cy="369332"/>
          </a:xfrm>
          <a:prstGeom prst="rect">
            <a:avLst/>
          </a:prstGeom>
          <a:noFill/>
        </p:spPr>
        <p:txBody>
          <a:bodyPr wrap="square" rtlCol="0">
            <a:spAutoFit/>
          </a:bodyPr>
          <a:lstStyle/>
          <a:p>
            <a:r>
              <a:rPr lang="ru-RU" dirty="0" err="1">
                <a:solidFill>
                  <a:schemeClr val="bg1"/>
                </a:solidFill>
                <a:latin typeface="Calibri" panose="020F0502020204030204" pitchFamily="34" charset="0"/>
              </a:rPr>
              <a:t>белыем</a:t>
            </a:r>
            <a:endParaRPr lang="ru-RU" dirty="0">
              <a:solidFill>
                <a:schemeClr val="bg1"/>
              </a:solidFill>
              <a:latin typeface="Calibri" panose="020F0502020204030204" pitchFamily="34" charset="0"/>
            </a:endParaRPr>
          </a:p>
        </p:txBody>
      </p:sp>
    </p:spTree>
    <p:extLst>
      <p:ext uri="{BB962C8B-B14F-4D97-AF65-F5344CB8AC3E}">
        <p14:creationId xmlns:p14="http://schemas.microsoft.com/office/powerpoint/2010/main" val="9020909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Ференц Лист за фортепиано">
            <a:extLst>
              <a:ext uri="{FF2B5EF4-FFF2-40B4-BE49-F238E27FC236}">
                <a16:creationId xmlns:a16="http://schemas.microsoft.com/office/drawing/2014/main" id="{1E58775F-0FA4-AC3D-3E57-C56A937E7BA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 name="AutoShape 2" descr="Ференц Лист за фортепиано">
            <a:extLst>
              <a:ext uri="{FF2B5EF4-FFF2-40B4-BE49-F238E27FC236}">
                <a16:creationId xmlns:a16="http://schemas.microsoft.com/office/drawing/2014/main" id="{D74CCA4A-2B71-2BC6-CA90-DB5AA93A3042}"/>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3" name="TextBox 12">
            <a:extLst>
              <a:ext uri="{FF2B5EF4-FFF2-40B4-BE49-F238E27FC236}">
                <a16:creationId xmlns:a16="http://schemas.microsoft.com/office/drawing/2014/main" id="{DF4B1DCB-3CDF-91A0-4951-A54E656C5DDE}"/>
              </a:ext>
            </a:extLst>
          </p:cNvPr>
          <p:cNvSpPr txBox="1"/>
          <p:nvPr/>
        </p:nvSpPr>
        <p:spPr>
          <a:xfrm>
            <a:off x="5747657" y="3170711"/>
            <a:ext cx="914400" cy="914400"/>
          </a:xfrm>
          <a:prstGeom prst="rect">
            <a:avLst/>
          </a:prstGeom>
          <a:noFill/>
        </p:spPr>
        <p:txBody>
          <a:bodyPr wrap="square" rtlCol="0">
            <a:spAutoFit/>
          </a:bodyPr>
          <a:lstStyle/>
          <a:p>
            <a:endParaRPr lang="ru-RU" dirty="0"/>
          </a:p>
        </p:txBody>
      </p:sp>
      <p:sp>
        <p:nvSpPr>
          <p:cNvPr id="12" name="TextBox 11">
            <a:extLst>
              <a:ext uri="{FF2B5EF4-FFF2-40B4-BE49-F238E27FC236}">
                <a16:creationId xmlns:a16="http://schemas.microsoft.com/office/drawing/2014/main" id="{4E7B4C5C-C1EB-355D-F34C-C42CC41979A9}"/>
              </a:ext>
            </a:extLst>
          </p:cNvPr>
          <p:cNvSpPr txBox="1"/>
          <p:nvPr/>
        </p:nvSpPr>
        <p:spPr>
          <a:xfrm>
            <a:off x="6285304" y="69925"/>
            <a:ext cx="4022478" cy="353943"/>
          </a:xfrm>
          <a:prstGeom prst="rect">
            <a:avLst/>
          </a:prstGeom>
          <a:noFill/>
        </p:spPr>
        <p:txBody>
          <a:bodyPr wrap="square" rtlCol="0">
            <a:spAutoFit/>
          </a:bodyPr>
          <a:lstStyle/>
          <a:p>
            <a:r>
              <a:rPr lang="ru-RU" sz="1700" dirty="0">
                <a:solidFill>
                  <a:schemeClr val="bg1"/>
                </a:solidFill>
              </a:rPr>
              <a:t>      </a:t>
            </a:r>
          </a:p>
        </p:txBody>
      </p:sp>
      <p:pic>
        <p:nvPicPr>
          <p:cNvPr id="1026" name="Picture 2" descr="Портрет П. И. Чайковского — Википедия">
            <a:extLst>
              <a:ext uri="{FF2B5EF4-FFF2-40B4-BE49-F238E27FC236}">
                <a16:creationId xmlns:a16="http://schemas.microsoft.com/office/drawing/2014/main" id="{14CE6755-442F-7FE3-36D4-84F66EB25CC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 r="-2439" b="17706"/>
          <a:stretch/>
        </p:blipFill>
        <p:spPr bwMode="auto">
          <a:xfrm>
            <a:off x="349397" y="423868"/>
            <a:ext cx="3547337" cy="445401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F831FBFC-FF4E-029E-A979-DC5648EAFE16}"/>
              </a:ext>
            </a:extLst>
          </p:cNvPr>
          <p:cNvSpPr txBox="1"/>
          <p:nvPr/>
        </p:nvSpPr>
        <p:spPr>
          <a:xfrm>
            <a:off x="4011561" y="235974"/>
            <a:ext cx="8008374" cy="6005490"/>
          </a:xfrm>
          <a:prstGeom prst="rect">
            <a:avLst/>
          </a:prstGeom>
          <a:noFill/>
        </p:spPr>
        <p:txBody>
          <a:bodyPr wrap="square" rtlCol="0">
            <a:spAutoFit/>
          </a:bodyPr>
          <a:lstStyle/>
          <a:p>
            <a:pPr>
              <a:lnSpc>
                <a:spcPct val="107000"/>
              </a:lnSpc>
              <a:spcAft>
                <a:spcPts val="800"/>
              </a:spcAft>
            </a:pPr>
            <a:r>
              <a:rPr lang="ru-RU" sz="2000" i="1" dirty="0">
                <a:solidFill>
                  <a:schemeClr val="bg1"/>
                </a:solidFill>
                <a:latin typeface="Calibri" panose="020F0502020204030204" pitchFamily="34" charset="0"/>
              </a:rPr>
              <a:t>Время белых ночей в Петербурге неразрывно связано с музыкой Петра Ильича Чайковского. </a:t>
            </a:r>
            <a:r>
              <a:rPr lang="ru-RU" sz="2000" i="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Двадцать лет жизни композитора Чайковского связывают с Северной столицей. С восьмилетнего возраста, когда он впервые приехал сюда с родителями, и до зрелых лет, когда, живя в Москве и путешествуя по Европе, он постоянно возвращался в город на Неве. Петербург стал свидетелем творческих взлетов, блестящих триумфов и личных  глубоких переживаний. «Признаюсь, я питаю большую слабость к российской столице. Что делать? Я слишком сжился с ней!»- писал Чайковский о Петербурге. </a:t>
            </a:r>
            <a:r>
              <a:rPr lang="ru-RU" sz="2000" i="1" dirty="0">
                <a:solidFill>
                  <a:schemeClr val="bg1"/>
                </a:solidFill>
                <a:latin typeface="Calibri" panose="020F0502020204030204" pitchFamily="34" charset="0"/>
                <a:ea typeface="Calibri" panose="020F0502020204030204" pitchFamily="34" charset="0"/>
                <a:cs typeface="Times New Roman" panose="02020603050405020304" pitchFamily="18" charset="0"/>
              </a:rPr>
              <a:t>Как только речь заходит о музыке в городе на Неве – в памяти прежде всего вспыхивают н</a:t>
            </a:r>
            <a:r>
              <a:rPr lang="ru-RU" sz="2000" i="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азвания: «Спящая красавица», «Лебединое озеро», «Щелкунчик»,  «Мазепа», «Воевода», «Чародейка», «Иоланта», «Пиковая дама», Первый фортепианный концерт, «Времена года», </a:t>
            </a:r>
            <a:r>
              <a:rPr lang="ru-RU" sz="2000" i="1" dirty="0">
                <a:solidFill>
                  <a:schemeClr val="bg1"/>
                </a:solidFill>
                <a:latin typeface="Calibri" panose="020F0502020204030204" pitchFamily="34" charset="0"/>
                <a:ea typeface="Calibri" panose="020F0502020204030204" pitchFamily="34" charset="0"/>
                <a:cs typeface="Times New Roman" panose="02020603050405020304" pitchFamily="18" charset="0"/>
              </a:rPr>
              <a:t>«П</a:t>
            </a:r>
            <a:r>
              <a:rPr lang="ru-RU" sz="2000" i="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атетическая» симфония и еще множество других произведений, созданных великим композитором </a:t>
            </a:r>
            <a:r>
              <a:rPr lang="ru-RU" sz="2000" i="1" dirty="0">
                <a:solidFill>
                  <a:schemeClr val="bg1"/>
                </a:solidFill>
                <a:latin typeface="Calibri" panose="020F0502020204030204" pitchFamily="34" charset="0"/>
                <a:ea typeface="Calibri" panose="020F0502020204030204" pitchFamily="34" charset="0"/>
                <a:cs typeface="Times New Roman" panose="02020603050405020304" pitchFamily="18" charset="0"/>
              </a:rPr>
              <a:t> Всего композитором Петром Чайковским написано более 150 произведений, среди которых всегда найдутся такие, которых не знал ранее. </a:t>
            </a:r>
            <a:endParaRPr lang="ru-RU" dirty="0">
              <a:solidFill>
                <a:schemeClr val="bg1"/>
              </a:solidFill>
              <a:latin typeface="Calibri" panose="020F0502020204030204" pitchFamily="34" charset="0"/>
            </a:endParaRPr>
          </a:p>
        </p:txBody>
      </p:sp>
      <p:sp>
        <p:nvSpPr>
          <p:cNvPr id="5" name="TextBox 4">
            <a:extLst>
              <a:ext uri="{FF2B5EF4-FFF2-40B4-BE49-F238E27FC236}">
                <a16:creationId xmlns:a16="http://schemas.microsoft.com/office/drawing/2014/main" id="{C902F5F5-C3F0-A5AA-A761-770AD09345A9}"/>
              </a:ext>
            </a:extLst>
          </p:cNvPr>
          <p:cNvSpPr txBox="1"/>
          <p:nvPr/>
        </p:nvSpPr>
        <p:spPr>
          <a:xfrm>
            <a:off x="319901" y="5058697"/>
            <a:ext cx="3440938" cy="646331"/>
          </a:xfrm>
          <a:prstGeom prst="rect">
            <a:avLst/>
          </a:prstGeom>
          <a:noFill/>
        </p:spPr>
        <p:txBody>
          <a:bodyPr wrap="square" rtlCol="0">
            <a:spAutoFit/>
          </a:bodyPr>
          <a:lstStyle/>
          <a:p>
            <a:r>
              <a:rPr lang="ru-RU" dirty="0"/>
              <a:t>      </a:t>
            </a:r>
            <a:r>
              <a:rPr lang="ru-RU" b="1" dirty="0">
                <a:solidFill>
                  <a:schemeClr val="bg1"/>
                </a:solidFill>
                <a:latin typeface="Calibri" panose="020F0502020204030204" pitchFamily="34" charset="0"/>
              </a:rPr>
              <a:t>Чайковский Петр Ильич</a:t>
            </a:r>
          </a:p>
          <a:p>
            <a:r>
              <a:rPr lang="ru-RU" b="1" dirty="0">
                <a:solidFill>
                  <a:schemeClr val="bg1"/>
                </a:solidFill>
                <a:latin typeface="Calibri" panose="020F0502020204030204" pitchFamily="34" charset="0"/>
              </a:rPr>
              <a:t>                   1840 - 1893</a:t>
            </a:r>
          </a:p>
        </p:txBody>
      </p:sp>
    </p:spTree>
    <p:extLst>
      <p:ext uri="{BB962C8B-B14F-4D97-AF65-F5344CB8AC3E}">
        <p14:creationId xmlns:p14="http://schemas.microsoft.com/office/powerpoint/2010/main" val="17668593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0470A07-1918-0A7E-225B-4234BF63ADEA}"/>
              </a:ext>
            </a:extLst>
          </p:cNvPr>
          <p:cNvSpPr txBox="1"/>
          <p:nvPr/>
        </p:nvSpPr>
        <p:spPr>
          <a:xfrm>
            <a:off x="4984954" y="855405"/>
            <a:ext cx="6384887" cy="369332"/>
          </a:xfrm>
          <a:prstGeom prst="rect">
            <a:avLst/>
          </a:prstGeom>
          <a:noFill/>
        </p:spPr>
        <p:txBody>
          <a:bodyPr wrap="square" rtlCol="0">
            <a:spAutoFit/>
          </a:bodyPr>
          <a:lstStyle/>
          <a:p>
            <a:r>
              <a:rPr lang="ru-RU" b="0" i="0" dirty="0">
                <a:solidFill>
                  <a:srgbClr val="000000"/>
                </a:solidFill>
                <a:effectLst/>
                <a:latin typeface="Roboto" panose="02000000000000000000" pitchFamily="2" charset="0"/>
              </a:rPr>
              <a:t> </a:t>
            </a:r>
            <a:endParaRPr lang="ru-RU" sz="1800" dirty="0">
              <a:solidFill>
                <a:schemeClr val="bg1"/>
              </a:solidFill>
              <a:latin typeface="Calibri" panose="020F0502020204030204" pitchFamily="34" charset="0"/>
            </a:endParaRPr>
          </a:p>
        </p:txBody>
      </p:sp>
      <p:pic>
        <p:nvPicPr>
          <p:cNvPr id="2" name="Рисунок 1">
            <a:extLst>
              <a:ext uri="{FF2B5EF4-FFF2-40B4-BE49-F238E27FC236}">
                <a16:creationId xmlns:a16="http://schemas.microsoft.com/office/drawing/2014/main" id="{2F58DDCE-ACD7-2C53-5DA4-88FE4AAAB934}"/>
              </a:ext>
            </a:extLst>
          </p:cNvPr>
          <p:cNvPicPr>
            <a:picLocks noChangeAspect="1"/>
          </p:cNvPicPr>
          <p:nvPr/>
        </p:nvPicPr>
        <p:blipFill rotWithShape="1">
          <a:blip r:embed="rId2"/>
          <a:srcRect l="7515" t="17768" r="7489" b="9794"/>
          <a:stretch/>
        </p:blipFill>
        <p:spPr>
          <a:xfrm>
            <a:off x="359294" y="589935"/>
            <a:ext cx="3453164" cy="5176684"/>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3" name="TextBox 2">
            <a:extLst>
              <a:ext uri="{FF2B5EF4-FFF2-40B4-BE49-F238E27FC236}">
                <a16:creationId xmlns:a16="http://schemas.microsoft.com/office/drawing/2014/main" id="{12CD9BA0-EA2D-6A6E-5B9C-385A316F8C85}"/>
              </a:ext>
            </a:extLst>
          </p:cNvPr>
          <p:cNvSpPr txBox="1"/>
          <p:nvPr/>
        </p:nvSpPr>
        <p:spPr>
          <a:xfrm>
            <a:off x="3952568" y="162232"/>
            <a:ext cx="8111614" cy="6558847"/>
          </a:xfrm>
          <a:prstGeom prst="rect">
            <a:avLst/>
          </a:prstGeom>
          <a:noFill/>
        </p:spPr>
        <p:txBody>
          <a:bodyPr wrap="square" rtlCol="0">
            <a:spAutoFit/>
          </a:bodyPr>
          <a:lstStyle/>
          <a:p>
            <a:r>
              <a:rPr lang="ru-RU" b="1" dirty="0">
                <a:solidFill>
                  <a:schemeClr val="bg1"/>
                </a:solidFill>
                <a:latin typeface="Calibri" panose="020F0502020204030204" pitchFamily="34" charset="0"/>
              </a:rPr>
              <a:t>         </a:t>
            </a:r>
            <a:r>
              <a:rPr lang="ru-RU" b="1" i="1" dirty="0">
                <a:solidFill>
                  <a:schemeClr val="bg1"/>
                </a:solidFill>
                <a:latin typeface="Calibri" panose="020F0502020204030204" pitchFamily="34" charset="0"/>
              </a:rPr>
              <a:t>«Меланхолическая серенада»-</a:t>
            </a:r>
            <a:r>
              <a:rPr lang="ru-RU" b="1" i="1" dirty="0">
                <a:solidFill>
                  <a:schemeClr val="bg1"/>
                </a:solidFill>
                <a:effectLst/>
                <a:latin typeface="Calibri" panose="020F0502020204030204" pitchFamily="34" charset="0"/>
              </a:rPr>
              <a:t> «</a:t>
            </a:r>
            <a:r>
              <a:rPr lang="ru-RU" b="1" i="1" dirty="0" err="1">
                <a:solidFill>
                  <a:schemeClr val="bg1"/>
                </a:solidFill>
                <a:effectLst/>
                <a:latin typeface="Calibri" panose="020F0502020204030204" pitchFamily="34" charset="0"/>
              </a:rPr>
              <a:t>Sérénade</a:t>
            </a:r>
            <a:r>
              <a:rPr lang="ru-RU" b="1" i="1" dirty="0">
                <a:solidFill>
                  <a:schemeClr val="bg1"/>
                </a:solidFill>
                <a:effectLst/>
                <a:latin typeface="Calibri" panose="020F0502020204030204" pitchFamily="34" charset="0"/>
              </a:rPr>
              <a:t> </a:t>
            </a:r>
            <a:r>
              <a:rPr lang="ru-RU" b="1" i="1" dirty="0" err="1">
                <a:solidFill>
                  <a:schemeClr val="bg1"/>
                </a:solidFill>
                <a:effectLst/>
                <a:latin typeface="Calibri" panose="020F0502020204030204" pitchFamily="34" charset="0"/>
              </a:rPr>
              <a:t>mélancolique</a:t>
            </a:r>
            <a:r>
              <a:rPr lang="ru-RU" b="1" i="1" dirty="0">
                <a:solidFill>
                  <a:schemeClr val="bg1"/>
                </a:solidFill>
                <a:effectLst/>
                <a:latin typeface="Calibri" panose="020F0502020204030204" pitchFamily="34" charset="0"/>
              </a:rPr>
              <a:t>»</a:t>
            </a:r>
          </a:p>
          <a:p>
            <a:pPr algn="l" fontAlgn="base"/>
            <a:r>
              <a:rPr lang="ru-RU" i="1" dirty="0">
                <a:solidFill>
                  <a:schemeClr val="bg1"/>
                </a:solidFill>
                <a:effectLst/>
                <a:latin typeface="Calibri" panose="020F0502020204030204" pitchFamily="34" charset="0"/>
              </a:rPr>
              <a:t>Для скрипки с оркестром или фортепиано, </a:t>
            </a:r>
            <a:r>
              <a:rPr lang="en-US" i="1" dirty="0">
                <a:solidFill>
                  <a:schemeClr val="bg1"/>
                </a:solidFill>
                <a:effectLst/>
                <a:latin typeface="Calibri" panose="020F0502020204030204" pitchFamily="34" charset="0"/>
              </a:rPr>
              <a:t>b-</a:t>
            </a:r>
            <a:r>
              <a:rPr lang="ru-RU" i="1" dirty="0" err="1">
                <a:solidFill>
                  <a:schemeClr val="bg1"/>
                </a:solidFill>
                <a:effectLst/>
                <a:latin typeface="Calibri" panose="020F0502020204030204" pitchFamily="34" charset="0"/>
              </a:rPr>
              <a:t>moll</a:t>
            </a:r>
            <a:r>
              <a:rPr lang="ru-RU" i="1" dirty="0">
                <a:solidFill>
                  <a:schemeClr val="bg1"/>
                </a:solidFill>
                <a:effectLst/>
                <a:latin typeface="Calibri" panose="020F0502020204030204" pitchFamily="34" charset="0"/>
              </a:rPr>
              <a:t>. </a:t>
            </a:r>
            <a:r>
              <a:rPr lang="ru-RU" i="1" dirty="0" err="1">
                <a:solidFill>
                  <a:schemeClr val="bg1"/>
                </a:solidFill>
                <a:latin typeface="Calibri" panose="020F0502020204030204" pitchFamily="34" charset="0"/>
              </a:rPr>
              <a:t>о</a:t>
            </a:r>
            <a:r>
              <a:rPr lang="ru-RU" i="1" dirty="0" err="1">
                <a:solidFill>
                  <a:schemeClr val="bg1"/>
                </a:solidFill>
                <a:effectLst/>
                <a:latin typeface="Calibri" panose="020F0502020204030204" pitchFamily="34" charset="0"/>
              </a:rPr>
              <a:t>p</a:t>
            </a:r>
            <a:r>
              <a:rPr lang="ru-RU" i="1" dirty="0">
                <a:solidFill>
                  <a:schemeClr val="bg1"/>
                </a:solidFill>
                <a:effectLst/>
                <a:latin typeface="Calibri" panose="020F0502020204030204" pitchFamily="34" charset="0"/>
              </a:rPr>
              <a:t>. 26 написана композитором Петром Чайковским, как отдохновение после труда над знаменитым Первым концертом для фортепиано с оркестром </a:t>
            </a:r>
            <a:r>
              <a:rPr lang="en-US" i="1" dirty="0">
                <a:solidFill>
                  <a:schemeClr val="bg1"/>
                </a:solidFill>
                <a:effectLst/>
                <a:latin typeface="Calibri" panose="020F0502020204030204" pitchFamily="34" charset="0"/>
              </a:rPr>
              <a:t>b-</a:t>
            </a:r>
            <a:r>
              <a:rPr lang="ru-RU" i="1" dirty="0" err="1">
                <a:solidFill>
                  <a:schemeClr val="bg1"/>
                </a:solidFill>
                <a:effectLst/>
                <a:latin typeface="Calibri" panose="020F0502020204030204" pitchFamily="34" charset="0"/>
              </a:rPr>
              <a:t>moll</a:t>
            </a:r>
            <a:r>
              <a:rPr lang="ru-RU" i="1" dirty="0">
                <a:solidFill>
                  <a:schemeClr val="bg1"/>
                </a:solidFill>
                <a:effectLst/>
                <a:latin typeface="Calibri" panose="020F0502020204030204" pitchFamily="34" charset="0"/>
              </a:rPr>
              <a:t>. </a:t>
            </a:r>
            <a:r>
              <a:rPr lang="ru-RU" i="1" dirty="0" err="1">
                <a:solidFill>
                  <a:schemeClr val="bg1"/>
                </a:solidFill>
                <a:latin typeface="Calibri" panose="020F0502020204030204" pitchFamily="34" charset="0"/>
              </a:rPr>
              <a:t>о</a:t>
            </a:r>
            <a:r>
              <a:rPr lang="ru-RU" i="1" dirty="0" err="1">
                <a:solidFill>
                  <a:schemeClr val="bg1"/>
                </a:solidFill>
                <a:effectLst/>
                <a:latin typeface="Calibri" panose="020F0502020204030204" pitchFamily="34" charset="0"/>
              </a:rPr>
              <a:t>p</a:t>
            </a:r>
            <a:r>
              <a:rPr lang="ru-RU" i="1" dirty="0">
                <a:solidFill>
                  <a:schemeClr val="bg1"/>
                </a:solidFill>
                <a:effectLst/>
                <a:latin typeface="Calibri" panose="020F0502020204030204" pitchFamily="34" charset="0"/>
              </a:rPr>
              <a:t>. 23.</a:t>
            </a:r>
            <a:r>
              <a:rPr lang="ru-RU" b="0" i="1" dirty="0">
                <a:solidFill>
                  <a:schemeClr val="bg1"/>
                </a:solidFill>
                <a:effectLst/>
                <a:latin typeface="Calibri" panose="020F0502020204030204" pitchFamily="34" charset="0"/>
              </a:rPr>
              <a:t> «Страшно устал. Кончил свой фортепианный концерт и уже написал скрипичную </a:t>
            </a:r>
            <a:r>
              <a:rPr lang="ru-RU" b="0" i="1" dirty="0" err="1">
                <a:solidFill>
                  <a:schemeClr val="bg1"/>
                </a:solidFill>
                <a:effectLst/>
                <a:latin typeface="Calibri" panose="020F0502020204030204" pitchFamily="34" charset="0"/>
              </a:rPr>
              <a:t>пиесу</a:t>
            </a:r>
            <a:r>
              <a:rPr lang="ru-RU" b="0" i="1" dirty="0">
                <a:solidFill>
                  <a:schemeClr val="bg1"/>
                </a:solidFill>
                <a:effectLst/>
                <a:latin typeface="Calibri" panose="020F0502020204030204" pitchFamily="34" charset="0"/>
              </a:rPr>
              <a:t>, обещанную Ауэру»- из письма Петра Чайковского брату Модесту 23.02. 1875 года. В этой небольшой пьесе Чайковский сумел воплотить удивительно масштабное драматическое содержание, огромный диапазон чувств, контрастных состояний души, дал подлинно симфоническое развитие образов.</a:t>
            </a:r>
          </a:p>
          <a:p>
            <a:pPr algn="l" fontAlgn="base">
              <a:lnSpc>
                <a:spcPts val="1800"/>
              </a:lnSpc>
            </a:pPr>
            <a:r>
              <a:rPr lang="ru-RU" b="0" i="1" dirty="0">
                <a:solidFill>
                  <a:schemeClr val="bg1"/>
                </a:solidFill>
                <a:effectLst/>
                <a:latin typeface="Calibri" panose="020F0502020204030204" pitchFamily="34" charset="0"/>
              </a:rPr>
              <a:t> Скрипка вступает на фоне протяжных аккордов в среднем регистре. Напевная мелодия передает настроение светлой поэтической грусти. Середина главной темы </a:t>
            </a:r>
            <a:r>
              <a:rPr lang="ru-RU" i="1" dirty="0">
                <a:solidFill>
                  <a:schemeClr val="bg1"/>
                </a:solidFill>
                <a:latin typeface="Calibri" panose="020F0502020204030204" pitchFamily="34" charset="0"/>
              </a:rPr>
              <a:t>звучит в светлой</a:t>
            </a:r>
            <a:r>
              <a:rPr lang="ru-RU" b="0" i="1" dirty="0">
                <a:solidFill>
                  <a:schemeClr val="bg1"/>
                </a:solidFill>
                <a:effectLst/>
                <a:latin typeface="Calibri" panose="020F0502020204030204" pitchFamily="34" charset="0"/>
              </a:rPr>
              <a:t> </a:t>
            </a:r>
            <a:r>
              <a:rPr lang="ru-RU" b="0" i="1" dirty="0" err="1">
                <a:solidFill>
                  <a:schemeClr val="bg1"/>
                </a:solidFill>
                <a:effectLst/>
                <a:latin typeface="Calibri" panose="020F0502020204030204" pitchFamily="34" charset="0"/>
              </a:rPr>
              <a:t>Des-dur</a:t>
            </a:r>
            <a:r>
              <a:rPr lang="ru-RU" b="0" i="1" dirty="0">
                <a:solidFill>
                  <a:schemeClr val="bg1"/>
                </a:solidFill>
                <a:effectLst/>
                <a:latin typeface="Calibri" panose="020F0502020204030204" pitchFamily="34" charset="0"/>
              </a:rPr>
              <a:t> </a:t>
            </a:r>
            <a:r>
              <a:rPr lang="ru-RU" i="1" dirty="0">
                <a:solidFill>
                  <a:schemeClr val="bg1"/>
                </a:solidFill>
                <a:latin typeface="Calibri" panose="020F0502020204030204" pitchFamily="34" charset="0"/>
              </a:rPr>
              <a:t>и</a:t>
            </a:r>
            <a:r>
              <a:rPr lang="ru-RU" b="0" i="1" dirty="0">
                <a:solidFill>
                  <a:schemeClr val="bg1"/>
                </a:solidFill>
                <a:effectLst/>
                <a:latin typeface="Calibri" panose="020F0502020204030204" pitchFamily="34" charset="0"/>
              </a:rPr>
              <a:t> темп становится более оживленным. Средний раздел пьесы звучит экспрессивно, как речитативное высказывание  Напряжение чувств достигает предела, но быстро спадает. Средняя часть завершается грустной каденцией скрипки. Реприза главной темы после пронесшейся бури душевных переживаний драматизирована. </a:t>
            </a:r>
            <a:r>
              <a:rPr lang="ru-RU" i="1" dirty="0">
                <a:solidFill>
                  <a:schemeClr val="bg1"/>
                </a:solidFill>
                <a:latin typeface="Calibri" panose="020F0502020204030204" pitchFamily="34" charset="0"/>
              </a:rPr>
              <a:t>Ф</a:t>
            </a:r>
            <a:r>
              <a:rPr lang="ru-RU" b="0" i="1" dirty="0">
                <a:solidFill>
                  <a:schemeClr val="bg1"/>
                </a:solidFill>
                <a:effectLst/>
                <a:latin typeface="Calibri" panose="020F0502020204030204" pitchFamily="34" charset="0"/>
              </a:rPr>
              <a:t>игурации флейт в верхнем регистре создают ощущение нереальности, отдаленности образа-воспоминания. Мелодия потеряла часть своего былого напряжения, остроты </a:t>
            </a:r>
            <a:r>
              <a:rPr lang="ru-RU" b="0" i="1" dirty="0" err="1">
                <a:solidFill>
                  <a:schemeClr val="bg1"/>
                </a:solidFill>
                <a:effectLst/>
                <a:latin typeface="Calibri" panose="020F0502020204030204" pitchFamily="34" charset="0"/>
              </a:rPr>
              <a:t>печали,но</a:t>
            </a:r>
            <a:r>
              <a:rPr lang="ru-RU" b="0" i="1" dirty="0">
                <a:solidFill>
                  <a:schemeClr val="bg1"/>
                </a:solidFill>
                <a:effectLst/>
                <a:latin typeface="Calibri" panose="020F0502020204030204" pitchFamily="34" charset="0"/>
              </a:rPr>
              <a:t> приобрела оттенок беспокойства. Ее сопровождают короткие восходящие гаммообразные мотивы солирующей скрипки.</a:t>
            </a:r>
          </a:p>
          <a:p>
            <a:pPr algn="l" fontAlgn="base">
              <a:lnSpc>
                <a:spcPts val="1800"/>
              </a:lnSpc>
            </a:pPr>
            <a:r>
              <a:rPr lang="ru-RU" b="0" i="1" dirty="0">
                <a:solidFill>
                  <a:schemeClr val="bg1"/>
                </a:solidFill>
                <a:effectLst/>
                <a:latin typeface="Calibri" panose="020F0502020204030204" pitchFamily="34" charset="0"/>
              </a:rPr>
              <a:t>В коде пьесы, как луч надежды кратко возобновляется вступление пьесы в тональности </a:t>
            </a:r>
            <a:r>
              <a:rPr lang="ru-RU" b="0" i="1" dirty="0" err="1">
                <a:solidFill>
                  <a:schemeClr val="bg1"/>
                </a:solidFill>
                <a:effectLst/>
                <a:latin typeface="Calibri" panose="020F0502020204030204" pitchFamily="34" charset="0"/>
              </a:rPr>
              <a:t>Des-dur</a:t>
            </a:r>
            <a:r>
              <a:rPr lang="ru-RU" b="0" i="1" dirty="0">
                <a:solidFill>
                  <a:schemeClr val="bg1"/>
                </a:solidFill>
                <a:effectLst/>
                <a:latin typeface="Calibri" panose="020F0502020204030204" pitchFamily="34" charset="0"/>
              </a:rPr>
              <a:t>. Завершают серенаду печальные интонации основной темы. Прекрасное видение промелькнуло как печальное воспоминание и исчезло, оставив в душе дорогой след.</a:t>
            </a:r>
            <a:endParaRPr lang="ru-RU" i="1" dirty="0">
              <a:solidFill>
                <a:schemeClr val="bg1"/>
              </a:solidFill>
              <a:latin typeface="Calibri" panose="020F0502020204030204" pitchFamily="34" charset="0"/>
            </a:endParaRPr>
          </a:p>
        </p:txBody>
      </p:sp>
    </p:spTree>
    <p:extLst>
      <p:ext uri="{BB962C8B-B14F-4D97-AF65-F5344CB8AC3E}">
        <p14:creationId xmlns:p14="http://schemas.microsoft.com/office/powerpoint/2010/main" val="17892737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61A66315-6297-EEC1-E0BC-3249C81E6125}"/>
              </a:ext>
            </a:extLst>
          </p:cNvPr>
          <p:cNvPicPr>
            <a:picLocks noChangeAspect="1"/>
          </p:cNvPicPr>
          <p:nvPr/>
        </p:nvPicPr>
        <p:blipFill>
          <a:blip r:embed="rId4"/>
          <a:stretch>
            <a:fillRect/>
          </a:stretch>
        </p:blipFill>
        <p:spPr>
          <a:xfrm>
            <a:off x="308486" y="524190"/>
            <a:ext cx="3581400" cy="5057775"/>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3" name="TextBox 2">
            <a:extLst>
              <a:ext uri="{FF2B5EF4-FFF2-40B4-BE49-F238E27FC236}">
                <a16:creationId xmlns:a16="http://schemas.microsoft.com/office/drawing/2014/main" id="{127EB5C6-03D1-8160-7E23-6DFF6A8EE32D}"/>
              </a:ext>
            </a:extLst>
          </p:cNvPr>
          <p:cNvSpPr txBox="1"/>
          <p:nvPr/>
        </p:nvSpPr>
        <p:spPr>
          <a:xfrm>
            <a:off x="4070556" y="221226"/>
            <a:ext cx="8008374" cy="4401205"/>
          </a:xfrm>
          <a:prstGeom prst="rect">
            <a:avLst/>
          </a:prstGeom>
          <a:noFill/>
        </p:spPr>
        <p:txBody>
          <a:bodyPr wrap="square" rtlCol="0">
            <a:spAutoFit/>
          </a:bodyPr>
          <a:lstStyle/>
          <a:p>
            <a:r>
              <a:rPr lang="ru-RU" sz="2000" dirty="0">
                <a:solidFill>
                  <a:schemeClr val="bg1"/>
                </a:solidFill>
                <a:latin typeface="Calibri" panose="020F0502020204030204" pitchFamily="34" charset="0"/>
              </a:rPr>
              <a:t>«Меланхолическая серенада»</a:t>
            </a:r>
            <a:r>
              <a:rPr lang="en-US" sz="2000" i="1" dirty="0">
                <a:solidFill>
                  <a:schemeClr val="bg1"/>
                </a:solidFill>
                <a:effectLst/>
                <a:latin typeface="Calibri" panose="020F0502020204030204" pitchFamily="34" charset="0"/>
              </a:rPr>
              <a:t> b-</a:t>
            </a:r>
            <a:r>
              <a:rPr lang="ru-RU" sz="2000" i="1" dirty="0" err="1">
                <a:solidFill>
                  <a:schemeClr val="bg1"/>
                </a:solidFill>
                <a:effectLst/>
                <a:latin typeface="Calibri" panose="020F0502020204030204" pitchFamily="34" charset="0"/>
              </a:rPr>
              <a:t>moll</a:t>
            </a:r>
            <a:r>
              <a:rPr lang="ru-RU" sz="2000" i="1" dirty="0">
                <a:solidFill>
                  <a:schemeClr val="bg1"/>
                </a:solidFill>
                <a:effectLst/>
                <a:latin typeface="Calibri" panose="020F0502020204030204" pitchFamily="34" charset="0"/>
              </a:rPr>
              <a:t>. </a:t>
            </a:r>
            <a:r>
              <a:rPr lang="ru-RU" sz="2000" i="1" dirty="0" err="1">
                <a:solidFill>
                  <a:schemeClr val="bg1"/>
                </a:solidFill>
                <a:latin typeface="Calibri" panose="020F0502020204030204" pitchFamily="34" charset="0"/>
              </a:rPr>
              <a:t>о</a:t>
            </a:r>
            <a:r>
              <a:rPr lang="ru-RU" sz="2000" i="1" dirty="0" err="1">
                <a:solidFill>
                  <a:schemeClr val="bg1"/>
                </a:solidFill>
                <a:effectLst/>
                <a:latin typeface="Calibri" panose="020F0502020204030204" pitchFamily="34" charset="0"/>
              </a:rPr>
              <a:t>p</a:t>
            </a:r>
            <a:r>
              <a:rPr lang="ru-RU" sz="2000" i="1" dirty="0">
                <a:solidFill>
                  <a:schemeClr val="bg1"/>
                </a:solidFill>
                <a:effectLst/>
                <a:latin typeface="Calibri" panose="020F0502020204030204" pitchFamily="34" charset="0"/>
              </a:rPr>
              <a:t>. 26 </a:t>
            </a:r>
            <a:r>
              <a:rPr lang="ru-RU" sz="2000" i="1" dirty="0">
                <a:solidFill>
                  <a:schemeClr val="bg1"/>
                </a:solidFill>
                <a:latin typeface="Calibri" panose="020F0502020204030204" pitchFamily="34" charset="0"/>
              </a:rPr>
              <a:t>была </a:t>
            </a:r>
            <a:r>
              <a:rPr lang="ru-RU" sz="2000" b="0" i="0" dirty="0">
                <a:solidFill>
                  <a:schemeClr val="bg1"/>
                </a:solidFill>
                <a:effectLst/>
                <a:latin typeface="Calibri" panose="020F0502020204030204" pitchFamily="34" charset="0"/>
              </a:rPr>
              <a:t>посвящена скрипачу  Леопольду Ауэру. Это посвящение напечатано во всех экземплярах прижизненных изданий.</a:t>
            </a:r>
            <a:r>
              <a:rPr lang="ru-RU" sz="2000" b="0" i="1" dirty="0">
                <a:solidFill>
                  <a:schemeClr val="bg1"/>
                </a:solidFill>
                <a:latin typeface="Calibri" panose="020F0502020204030204" pitchFamily="34" charset="0"/>
              </a:rPr>
              <a:t> </a:t>
            </a:r>
            <a:r>
              <a:rPr lang="ru-RU" sz="2000" b="0" i="0" dirty="0">
                <a:solidFill>
                  <a:schemeClr val="bg1"/>
                </a:solidFill>
                <a:effectLst/>
                <a:latin typeface="Calibri" panose="020F0502020204030204" pitchFamily="34" charset="0"/>
              </a:rPr>
              <a:t>Картина прижизненных изданий «Меланхолической серенады» свидетельствует, что эта пьеса была одним из самых известных и востребованных сочинений Чайковского при его жизни. Первым изданием «Меланхолической серенады» стал выпуск фирмой Петра </a:t>
            </a:r>
            <a:r>
              <a:rPr lang="ru-RU" sz="2000" b="0" i="0" dirty="0" err="1">
                <a:solidFill>
                  <a:schemeClr val="bg1"/>
                </a:solidFill>
                <a:effectLst/>
                <a:latin typeface="Calibri" panose="020F0502020204030204" pitchFamily="34" charset="0"/>
              </a:rPr>
              <a:t>Юргенсона</a:t>
            </a:r>
            <a:r>
              <a:rPr lang="ru-RU" sz="2000" b="0" i="0" dirty="0">
                <a:solidFill>
                  <a:schemeClr val="bg1"/>
                </a:solidFill>
                <a:effectLst/>
                <a:latin typeface="Calibri" panose="020F0502020204030204" pitchFamily="34" charset="0"/>
              </a:rPr>
              <a:t> комплекта оркестровых голосов с приложением партии скрипки соло в феврале 1876. В апреле того же года увидело свет переложение для скрипки и фортепиано. Оба издания вышли солидными тиражами, что, вероятно, было вызвано большим успехом сочинения после первого исполнения.</a:t>
            </a:r>
          </a:p>
          <a:p>
            <a:r>
              <a:rPr lang="ru-RU" sz="2000" dirty="0">
                <a:solidFill>
                  <a:schemeClr val="bg1"/>
                </a:solidFill>
                <a:latin typeface="Calibri" panose="020F0502020204030204" pitchFamily="34" charset="0"/>
              </a:rPr>
              <a:t>Позже </a:t>
            </a:r>
            <a:r>
              <a:rPr lang="ru-RU" sz="2000" b="0" i="0" dirty="0">
                <a:solidFill>
                  <a:schemeClr val="bg1"/>
                </a:solidFill>
                <a:effectLst/>
                <a:latin typeface="Calibri" panose="020F0502020204030204" pitchFamily="34" charset="0"/>
              </a:rPr>
              <a:t>были написаны еще три пьесы для скрипки и фортепиано, «Размышление», «Скерцо» и «Мелодия». В 1878 году композитор объединил все четыре пьесы в цикл «Воспоминания о дорогом месте» </a:t>
            </a:r>
            <a:endParaRPr lang="ru-RU" sz="2000" dirty="0">
              <a:solidFill>
                <a:schemeClr val="bg1"/>
              </a:solidFill>
              <a:latin typeface="Calibri" panose="020F0502020204030204" pitchFamily="34" charset="0"/>
            </a:endParaRPr>
          </a:p>
        </p:txBody>
      </p:sp>
      <p:pic>
        <p:nvPicPr>
          <p:cNvPr id="4" name="Galina_Barinova_-_Pyotr_Ilich_CHajkovskij_Melanholicheskaya_serenada_(SkySound.cc)">
            <a:hlinkClick r:id="" action="ppaction://media"/>
            <a:extLst>
              <a:ext uri="{FF2B5EF4-FFF2-40B4-BE49-F238E27FC236}">
                <a16:creationId xmlns:a16="http://schemas.microsoft.com/office/drawing/2014/main" id="{1008DEE4-C5EE-C660-89EC-33288662F71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983513" y="4242708"/>
            <a:ext cx="1945178" cy="2394066"/>
          </a:xfrm>
          <a:prstGeom prst="rect">
            <a:avLst/>
          </a:prstGeom>
        </p:spPr>
      </p:pic>
      <p:sp>
        <p:nvSpPr>
          <p:cNvPr id="5" name="TextBox 4">
            <a:extLst>
              <a:ext uri="{FF2B5EF4-FFF2-40B4-BE49-F238E27FC236}">
                <a16:creationId xmlns:a16="http://schemas.microsoft.com/office/drawing/2014/main" id="{CB34FA16-4E3E-19A5-A02A-A5E5CBDBC838}"/>
              </a:ext>
            </a:extLst>
          </p:cNvPr>
          <p:cNvSpPr txBox="1"/>
          <p:nvPr/>
        </p:nvSpPr>
        <p:spPr>
          <a:xfrm>
            <a:off x="4420226" y="4622431"/>
            <a:ext cx="7049729" cy="369332"/>
          </a:xfrm>
          <a:prstGeom prst="rect">
            <a:avLst/>
          </a:prstGeom>
          <a:noFill/>
        </p:spPr>
        <p:txBody>
          <a:bodyPr wrap="square" rtlCol="0">
            <a:spAutoFit/>
          </a:bodyPr>
          <a:lstStyle/>
          <a:p>
            <a:r>
              <a:rPr lang="ru-RU" b="1" dirty="0">
                <a:solidFill>
                  <a:schemeClr val="bg1"/>
                </a:solidFill>
                <a:latin typeface="Calibri" panose="020F0502020204030204" pitchFamily="34" charset="0"/>
              </a:rPr>
              <a:t>«Меланхолическая серенада» </a:t>
            </a:r>
            <a:r>
              <a:rPr lang="en-US" b="1" dirty="0">
                <a:solidFill>
                  <a:schemeClr val="bg1"/>
                </a:solidFill>
                <a:latin typeface="Calibri" panose="020F0502020204030204" pitchFamily="34" charset="0"/>
              </a:rPr>
              <a:t>b- moll</a:t>
            </a:r>
            <a:r>
              <a:rPr lang="ru-RU" b="1" dirty="0">
                <a:solidFill>
                  <a:schemeClr val="bg1"/>
                </a:solidFill>
                <a:latin typeface="Calibri" panose="020F0502020204030204" pitchFamily="34" charset="0"/>
              </a:rPr>
              <a:t>, ор.26</a:t>
            </a:r>
          </a:p>
        </p:txBody>
      </p:sp>
    </p:spTree>
    <p:extLst>
      <p:ext uri="{BB962C8B-B14F-4D97-AF65-F5344CB8AC3E}">
        <p14:creationId xmlns:p14="http://schemas.microsoft.com/office/powerpoint/2010/main" val="1410548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30259"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1108037-D9F3-432D-AFC2-D084C30FD945}"/>
              </a:ext>
            </a:extLst>
          </p:cNvPr>
          <p:cNvSpPr txBox="1"/>
          <p:nvPr/>
        </p:nvSpPr>
        <p:spPr>
          <a:xfrm>
            <a:off x="4247535" y="191729"/>
            <a:ext cx="7737988" cy="6186309"/>
          </a:xfrm>
          <a:prstGeom prst="rect">
            <a:avLst/>
          </a:prstGeom>
          <a:noFill/>
        </p:spPr>
        <p:txBody>
          <a:bodyPr wrap="square" rtlCol="0">
            <a:spAutoFit/>
          </a:bodyPr>
          <a:lstStyle/>
          <a:p>
            <a:pPr>
              <a:tabLst>
                <a:tab pos="1254125" algn="l"/>
              </a:tabLst>
            </a:pPr>
            <a:r>
              <a:rPr lang="ru-RU" b="1" i="1" dirty="0">
                <a:solidFill>
                  <a:schemeClr val="bg1"/>
                </a:solidFill>
                <a:latin typeface="Calibri" panose="020F0502020204030204" pitchFamily="34" charset="0"/>
              </a:rPr>
              <a:t>В</a:t>
            </a:r>
            <a:r>
              <a:rPr lang="ru-RU" b="1" i="1" dirty="0">
                <a:solidFill>
                  <a:schemeClr val="bg1"/>
                </a:solidFill>
                <a:effectLst/>
                <a:latin typeface="Calibri" panose="020F0502020204030204" pitchFamily="34" charset="0"/>
              </a:rPr>
              <a:t> доме- музее П. И. Чайковского в Клину есть картина «Меланхолия, написанная </a:t>
            </a:r>
            <a:r>
              <a:rPr lang="ru-RU" b="1" i="1" u="none" strike="noStrike" dirty="0">
                <a:solidFill>
                  <a:schemeClr val="bg1"/>
                </a:solidFill>
                <a:effectLst/>
                <a:latin typeface="Calibri" panose="020F0502020204030204" pitchFamily="34" charset="0"/>
                <a:hlinkClick r:id="rId3">
                  <a:extLst>
                    <a:ext uri="{A12FA001-AC4F-418D-AE19-62706E023703}">
                      <ahyp:hlinkClr xmlns:ahyp="http://schemas.microsoft.com/office/drawing/2018/hyperlinkcolor" val="tx"/>
                    </a:ext>
                  </a:extLst>
                </a:hlinkClick>
              </a:rPr>
              <a:t>Анной </a:t>
            </a:r>
            <a:r>
              <a:rPr lang="ru-RU" b="1" i="1" u="none" strike="noStrike" dirty="0" err="1">
                <a:solidFill>
                  <a:schemeClr val="bg1"/>
                </a:solidFill>
                <a:effectLst/>
                <a:latin typeface="Calibri" panose="020F0502020204030204" pitchFamily="34" charset="0"/>
                <a:hlinkClick r:id="rId3">
                  <a:extLst>
                    <a:ext uri="{A12FA001-AC4F-418D-AE19-62706E023703}">
                      <ahyp:hlinkClr xmlns:ahyp="http://schemas.microsoft.com/office/drawing/2018/hyperlinkcolor" val="tx"/>
                    </a:ext>
                  </a:extLst>
                </a:hlinkClick>
              </a:rPr>
              <a:t>Фернов</a:t>
            </a:r>
            <a:r>
              <a:rPr lang="ru-RU" b="1" i="1" u="none" strike="noStrike" dirty="0">
                <a:solidFill>
                  <a:schemeClr val="bg1"/>
                </a:solidFill>
                <a:latin typeface="Calibri" panose="020F0502020204030204" pitchFamily="34" charset="0"/>
              </a:rPr>
              <a:t>-</a:t>
            </a:r>
            <a:r>
              <a:rPr lang="ru-RU" b="1" i="1" dirty="0">
                <a:solidFill>
                  <a:schemeClr val="bg1"/>
                </a:solidFill>
                <a:effectLst/>
                <a:latin typeface="Calibri" panose="020F0502020204030204" pitchFamily="34" charset="0"/>
              </a:rPr>
              <a:t> берлинской знакомой скрипача Иосифа </a:t>
            </a:r>
            <a:r>
              <a:rPr lang="ru-RU" b="1" i="1" dirty="0" err="1">
                <a:solidFill>
                  <a:schemeClr val="bg1"/>
                </a:solidFill>
                <a:effectLst/>
                <a:latin typeface="Calibri" panose="020F0502020204030204" pitchFamily="34" charset="0"/>
              </a:rPr>
              <a:t>Котека</a:t>
            </a:r>
            <a:r>
              <a:rPr lang="ru-RU" b="1" i="1" dirty="0">
                <a:solidFill>
                  <a:schemeClr val="bg1"/>
                </a:solidFill>
                <a:effectLst/>
                <a:latin typeface="Calibri" panose="020F0502020204030204" pitchFamily="34" charset="0"/>
              </a:rPr>
              <a:t>, который был учеником Петра Чайковского по классу композиции. Летом 1879 года картина была отправлена Чайковскому через </a:t>
            </a:r>
            <a:r>
              <a:rPr lang="ru-RU" b="1" i="1" dirty="0">
                <a:solidFill>
                  <a:schemeClr val="bg1"/>
                </a:solidFill>
                <a:latin typeface="Calibri" panose="020F0502020204030204" pitchFamily="34" charset="0"/>
              </a:rPr>
              <a:t>Иосифа </a:t>
            </a:r>
            <a:r>
              <a:rPr lang="ru-RU" b="1" i="1" dirty="0" err="1">
                <a:solidFill>
                  <a:schemeClr val="bg1"/>
                </a:solidFill>
                <a:latin typeface="Calibri" panose="020F0502020204030204" pitchFamily="34" charset="0"/>
              </a:rPr>
              <a:t>Котека</a:t>
            </a:r>
            <a:r>
              <a:rPr lang="ru-RU" b="1" i="1" dirty="0">
                <a:solidFill>
                  <a:schemeClr val="bg1"/>
                </a:solidFill>
                <a:latin typeface="Calibri" panose="020F0502020204030204" pitchFamily="34" charset="0"/>
              </a:rPr>
              <a:t>,  </a:t>
            </a:r>
            <a:r>
              <a:rPr lang="ru-RU" b="1" i="1" dirty="0">
                <a:solidFill>
                  <a:schemeClr val="bg1"/>
                </a:solidFill>
                <a:effectLst/>
                <a:latin typeface="Calibri" panose="020F0502020204030204" pitchFamily="34" charset="0"/>
              </a:rPr>
              <a:t>В письме от 20 июля последний спрашивал, получил ли Чайковский картину от мадемуазель </a:t>
            </a:r>
            <a:r>
              <a:rPr lang="ru-RU" b="1" i="1" dirty="0" err="1">
                <a:solidFill>
                  <a:schemeClr val="bg1"/>
                </a:solidFill>
                <a:effectLst/>
                <a:latin typeface="Calibri" panose="020F0502020204030204" pitchFamily="34" charset="0"/>
              </a:rPr>
              <a:t>Фернов</a:t>
            </a:r>
            <a:r>
              <a:rPr lang="ru-RU" b="1" i="1" dirty="0">
                <a:solidFill>
                  <a:schemeClr val="bg1"/>
                </a:solidFill>
                <a:effectLst/>
                <a:latin typeface="Calibri" panose="020F0502020204030204" pitchFamily="34" charset="0"/>
              </a:rPr>
              <a:t>? Ответное благодарственное письмо Чайковский написал лишь 6 декабря, находясь в Берлине: «Мадемуазель! Позвольте мне поблагодарить Вас со всей искренностью за очаровательную картину, которую Вы были столь добры передать мне через нашего общего друга. Я счастлив, что мое произведение вдохновило Вас на создание этой превосходной картины, которая отныне будет главнейшим украшением моего скромного жилища. Однако, пусть как можно реже Вас посещает хоть и сладкая, но все же печальная прелесть меланхолии, и пусть в Вашем сердце всегда царит радость без печали! Это желание Вашего покорного и благодарного слуги. П. Чайковский». Можно предположить, что «Меланхолическая серенада» вдохновила </a:t>
            </a:r>
            <a:r>
              <a:rPr lang="ru-RU" b="1" i="1" dirty="0" err="1">
                <a:solidFill>
                  <a:schemeClr val="bg1"/>
                </a:solidFill>
                <a:effectLst/>
                <a:latin typeface="Calibri" panose="020F0502020204030204" pitchFamily="34" charset="0"/>
              </a:rPr>
              <a:t>Фернов</a:t>
            </a:r>
            <a:r>
              <a:rPr lang="ru-RU" b="1" i="1" dirty="0">
                <a:solidFill>
                  <a:schemeClr val="bg1"/>
                </a:solidFill>
                <a:effectLst/>
                <a:latin typeface="Calibri" panose="020F0502020204030204" pitchFamily="34" charset="0"/>
              </a:rPr>
              <a:t> на создание картины «Меланхолия». Вместе с тем, достоверно известно, что И. Котек играл эту пьесу с членами семьи </a:t>
            </a:r>
            <a:r>
              <a:rPr lang="ru-RU" b="1" i="1" dirty="0" err="1">
                <a:solidFill>
                  <a:schemeClr val="bg1"/>
                </a:solidFill>
                <a:effectLst/>
                <a:latin typeface="Calibri" panose="020F0502020204030204" pitchFamily="34" charset="0"/>
              </a:rPr>
              <a:t>Фернов</a:t>
            </a:r>
            <a:r>
              <a:rPr lang="ru-RU" b="1" i="1" dirty="0">
                <a:solidFill>
                  <a:schemeClr val="bg1"/>
                </a:solidFill>
                <a:effectLst/>
                <a:latin typeface="Calibri" panose="020F0502020204030204" pitchFamily="34" charset="0"/>
              </a:rPr>
              <a:t>, и художница могла хорошо ее знать Поэтому нельзя исключить предположение, что картина «Меланхолия» была написана под впечатлением от музыки Чайковского</a:t>
            </a:r>
            <a:r>
              <a:rPr lang="ru-RU" b="0" i="1" dirty="0">
                <a:solidFill>
                  <a:srgbClr val="000000"/>
                </a:solidFill>
                <a:effectLst/>
                <a:latin typeface="PT Serif Pro"/>
              </a:rPr>
              <a:t>.</a:t>
            </a:r>
            <a:endParaRPr lang="ru-RU" i="1" dirty="0">
              <a:solidFill>
                <a:schemeClr val="bg1"/>
              </a:solidFill>
              <a:latin typeface="Calibri" panose="020F0502020204030204" pitchFamily="34" charset="0"/>
            </a:endParaRPr>
          </a:p>
        </p:txBody>
      </p:sp>
      <p:pic>
        <p:nvPicPr>
          <p:cNvPr id="1026" name="Picture 2">
            <a:extLst>
              <a:ext uri="{FF2B5EF4-FFF2-40B4-BE49-F238E27FC236}">
                <a16:creationId xmlns:a16="http://schemas.microsoft.com/office/drawing/2014/main" id="{BB4F110C-55CE-7335-68F2-DF0862084C74}"/>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1024" r="7230" b="9566"/>
          <a:stretch/>
        </p:blipFill>
        <p:spPr bwMode="auto">
          <a:xfrm>
            <a:off x="309716" y="604684"/>
            <a:ext cx="3746090" cy="384932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7B129355-9D78-3007-FABC-6D7112F5081A}"/>
              </a:ext>
            </a:extLst>
          </p:cNvPr>
          <p:cNvSpPr txBox="1"/>
          <p:nvPr/>
        </p:nvSpPr>
        <p:spPr>
          <a:xfrm>
            <a:off x="206477" y="4748981"/>
            <a:ext cx="3849329" cy="646331"/>
          </a:xfrm>
          <a:prstGeom prst="rect">
            <a:avLst/>
          </a:prstGeom>
          <a:noFill/>
        </p:spPr>
        <p:txBody>
          <a:bodyPr wrap="square" rtlCol="0">
            <a:spAutoFit/>
          </a:bodyPr>
          <a:lstStyle/>
          <a:p>
            <a:r>
              <a:rPr lang="ru-RU" b="1" dirty="0">
                <a:solidFill>
                  <a:schemeClr val="bg1"/>
                </a:solidFill>
                <a:latin typeface="Calibri" panose="020F0502020204030204" pitchFamily="34" charset="0"/>
              </a:rPr>
              <a:t>      Дом –музей П.И. Чайковского .</a:t>
            </a:r>
          </a:p>
          <a:p>
            <a:r>
              <a:rPr lang="ru-RU" b="1" dirty="0">
                <a:solidFill>
                  <a:schemeClr val="bg1"/>
                </a:solidFill>
                <a:latin typeface="Calibri" panose="020F0502020204030204" pitchFamily="34" charset="0"/>
              </a:rPr>
              <a:t>    Город Клин. Московская область</a:t>
            </a:r>
          </a:p>
        </p:txBody>
      </p:sp>
    </p:spTree>
    <p:extLst>
      <p:ext uri="{BB962C8B-B14F-4D97-AF65-F5344CB8AC3E}">
        <p14:creationId xmlns:p14="http://schemas.microsoft.com/office/powerpoint/2010/main" val="18039277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DF6F1C4A-00E4-E357-1E33-5B134D2BBE8C}"/>
              </a:ext>
            </a:extLst>
          </p:cNvPr>
          <p:cNvPicPr>
            <a:picLocks noChangeAspect="1"/>
          </p:cNvPicPr>
          <p:nvPr/>
        </p:nvPicPr>
        <p:blipFill rotWithShape="1">
          <a:blip r:embed="rId3"/>
          <a:srcRect l="43287" t="9287" r="36406" b="79099"/>
          <a:stretch/>
        </p:blipFill>
        <p:spPr>
          <a:xfrm>
            <a:off x="2610466" y="329599"/>
            <a:ext cx="6223818" cy="4094918"/>
          </a:xfrm>
          <a:prstGeom prst="rect">
            <a:avLst/>
          </a:prstGeom>
        </p:spPr>
      </p:pic>
      <p:sp>
        <p:nvSpPr>
          <p:cNvPr id="4" name="TextBox 3">
            <a:extLst>
              <a:ext uri="{FF2B5EF4-FFF2-40B4-BE49-F238E27FC236}">
                <a16:creationId xmlns:a16="http://schemas.microsoft.com/office/drawing/2014/main" id="{41108037-D9F3-432D-AFC2-D084C30FD945}"/>
              </a:ext>
            </a:extLst>
          </p:cNvPr>
          <p:cNvSpPr txBox="1"/>
          <p:nvPr/>
        </p:nvSpPr>
        <p:spPr>
          <a:xfrm>
            <a:off x="221225" y="4424517"/>
            <a:ext cx="11749549" cy="2185214"/>
          </a:xfrm>
          <a:prstGeom prst="rect">
            <a:avLst/>
          </a:prstGeom>
          <a:noFill/>
        </p:spPr>
        <p:txBody>
          <a:bodyPr wrap="square" rtlCol="0">
            <a:spAutoFit/>
          </a:bodyPr>
          <a:lstStyle/>
          <a:p>
            <a:pPr algn="l"/>
            <a:r>
              <a:rPr lang="ru-RU" sz="1600" b="1" i="0">
                <a:solidFill>
                  <a:schemeClr val="bg1"/>
                </a:solidFill>
                <a:effectLst/>
                <a:latin typeface="Calibri" panose="020F0502020204030204" pitchFamily="34" charset="0"/>
              </a:rPr>
              <a:t>             Немецкая </a:t>
            </a:r>
            <a:r>
              <a:rPr lang="ru-RU" sz="1600" b="1" i="0" dirty="0">
                <a:solidFill>
                  <a:schemeClr val="bg1"/>
                </a:solidFill>
                <a:effectLst/>
                <a:latin typeface="Calibri" panose="020F0502020204030204" pitchFamily="34" charset="0"/>
              </a:rPr>
              <a:t>художница-любительница, с которой Чайковский недолго переписывался в 1879 году</a:t>
            </a:r>
            <a:r>
              <a:rPr lang="ru-RU" sz="1600" b="1" i="0">
                <a:solidFill>
                  <a:schemeClr val="bg1"/>
                </a:solidFill>
                <a:effectLst/>
                <a:latin typeface="Calibri" panose="020F0502020204030204" pitchFamily="34" charset="0"/>
              </a:rPr>
              <a:t>.                                                           </a:t>
            </a:r>
            <a:r>
              <a:rPr lang="ru-RU" sz="1600" b="1" i="0" dirty="0">
                <a:solidFill>
                  <a:schemeClr val="bg1"/>
                </a:solidFill>
                <a:effectLst/>
                <a:latin typeface="Calibri" panose="020F0502020204030204" pitchFamily="34" charset="0"/>
              </a:rPr>
              <a:t>Она написала картину </a:t>
            </a:r>
            <a:r>
              <a:rPr lang="ru-RU" sz="1600" b="1" i="1" dirty="0">
                <a:solidFill>
                  <a:schemeClr val="bg1"/>
                </a:solidFill>
                <a:effectLst/>
                <a:latin typeface="Calibri" panose="020F0502020204030204" pitchFamily="34" charset="0"/>
              </a:rPr>
              <a:t>«Меланхолия»</a:t>
            </a:r>
            <a:r>
              <a:rPr lang="ru-RU" sz="1600" b="1" i="0" dirty="0">
                <a:solidFill>
                  <a:schemeClr val="bg1"/>
                </a:solidFill>
                <a:effectLst/>
                <a:latin typeface="Calibri" panose="020F0502020204030204" pitchFamily="34" charset="0"/>
              </a:rPr>
              <a:t> , которую подарила композитору через </a:t>
            </a:r>
            <a:r>
              <a:rPr lang="ru-RU" sz="1600" b="1" i="0" u="none" strike="noStrike" dirty="0">
                <a:solidFill>
                  <a:schemeClr val="bg1"/>
                </a:solidFill>
                <a:effectLst/>
                <a:latin typeface="Calibri" panose="020F0502020204030204" pitchFamily="34" charset="0"/>
                <a:hlinkClick r:id="rId4" tooltip="Иосиф Котек">
                  <a:extLst>
                    <a:ext uri="{A12FA001-AC4F-418D-AE19-62706E023703}">
                      <ahyp:hlinkClr xmlns:ahyp="http://schemas.microsoft.com/office/drawing/2018/hyperlinkcolor" val="tx"/>
                    </a:ext>
                  </a:extLst>
                </a:hlinkClick>
              </a:rPr>
              <a:t>Иосифа </a:t>
            </a:r>
            <a:r>
              <a:rPr lang="ru-RU" sz="1600" b="1" i="0" u="none" strike="noStrike" dirty="0" err="1">
                <a:solidFill>
                  <a:schemeClr val="bg1"/>
                </a:solidFill>
                <a:effectLst/>
                <a:latin typeface="Calibri" panose="020F0502020204030204" pitchFamily="34" charset="0"/>
                <a:hlinkClick r:id="rId4" tooltip="Иосиф Котек">
                  <a:extLst>
                    <a:ext uri="{A12FA001-AC4F-418D-AE19-62706E023703}">
                      <ahyp:hlinkClr xmlns:ahyp="http://schemas.microsoft.com/office/drawing/2018/hyperlinkcolor" val="tx"/>
                    </a:ext>
                  </a:extLst>
                </a:hlinkClick>
              </a:rPr>
              <a:t>Котека</a:t>
            </a:r>
            <a:r>
              <a:rPr lang="ru-RU" sz="1600" b="1" i="0" u="none" strike="noStrike" dirty="0">
                <a:solidFill>
                  <a:schemeClr val="bg1"/>
                </a:solidFill>
                <a:effectLst/>
                <a:latin typeface="Calibri" panose="020F0502020204030204" pitchFamily="34" charset="0"/>
              </a:rPr>
              <a:t>. Иосиф Котек познакомился с семей </a:t>
            </a:r>
            <a:r>
              <a:rPr lang="ru-RU" sz="1600" b="1" i="0" u="none" strike="noStrike" dirty="0" err="1">
                <a:solidFill>
                  <a:schemeClr val="bg1"/>
                </a:solidFill>
                <a:effectLst/>
                <a:latin typeface="Calibri" panose="020F0502020204030204" pitchFamily="34" charset="0"/>
              </a:rPr>
              <a:t>Фернов</a:t>
            </a:r>
            <a:r>
              <a:rPr lang="ru-RU" sz="1600" b="1" i="0" dirty="0">
                <a:solidFill>
                  <a:schemeClr val="bg1"/>
                </a:solidFill>
                <a:effectLst/>
                <a:latin typeface="Calibri" panose="020F0502020204030204" pitchFamily="34" charset="0"/>
              </a:rPr>
              <a:t> в </a:t>
            </a:r>
            <a:r>
              <a:rPr lang="ru-RU" sz="1600" b="1" i="0" u="none" strike="noStrike" dirty="0">
                <a:solidFill>
                  <a:schemeClr val="bg1"/>
                </a:solidFill>
                <a:effectLst/>
                <a:latin typeface="Calibri" panose="020F0502020204030204" pitchFamily="34" charset="0"/>
                <a:hlinkClick r:id="rId5" tooltip="Берлин">
                  <a:extLst>
                    <a:ext uri="{A12FA001-AC4F-418D-AE19-62706E023703}">
                      <ahyp:hlinkClr xmlns:ahyp="http://schemas.microsoft.com/office/drawing/2018/hyperlinkcolor" val="tx"/>
                    </a:ext>
                  </a:extLst>
                </a:hlinkClick>
              </a:rPr>
              <a:t>Берлине</a:t>
            </a:r>
            <a:r>
              <a:rPr lang="ru-RU" sz="1600" b="1" i="0" dirty="0">
                <a:solidFill>
                  <a:schemeClr val="bg1"/>
                </a:solidFill>
                <a:effectLst/>
                <a:latin typeface="Calibri" panose="020F0502020204030204" pitchFamily="34" charset="0"/>
              </a:rPr>
              <a:t> весной 1879 года. Анна </a:t>
            </a:r>
            <a:r>
              <a:rPr lang="ru-RU" sz="1600" b="1" i="0" dirty="0" err="1">
                <a:solidFill>
                  <a:schemeClr val="bg1"/>
                </a:solidFill>
                <a:effectLst/>
                <a:latin typeface="Calibri" panose="020F0502020204030204" pitchFamily="34" charset="0"/>
              </a:rPr>
              <a:t>Фернов</a:t>
            </a:r>
            <a:r>
              <a:rPr lang="ru-RU" sz="1600" b="1" i="0" dirty="0">
                <a:solidFill>
                  <a:schemeClr val="bg1"/>
                </a:solidFill>
                <a:effectLst/>
                <a:latin typeface="Calibri" panose="020F0502020204030204" pitchFamily="34" charset="0"/>
              </a:rPr>
              <a:t> 1844г.р. - старшая сестра американского лесничего прусского происхождения Бернхарда Эдуарда </a:t>
            </a:r>
            <a:r>
              <a:rPr lang="ru-RU" sz="1600" b="1" i="0" dirty="0" err="1">
                <a:solidFill>
                  <a:schemeClr val="bg1"/>
                </a:solidFill>
                <a:effectLst/>
                <a:latin typeface="Calibri" panose="020F0502020204030204" pitchFamily="34" charset="0"/>
              </a:rPr>
              <a:t>Фернова</a:t>
            </a:r>
            <a:r>
              <a:rPr lang="ru-RU" sz="1600" b="1" i="0" dirty="0">
                <a:solidFill>
                  <a:schemeClr val="bg1"/>
                </a:solidFill>
                <a:effectLst/>
                <a:latin typeface="Calibri" panose="020F0502020204030204" pitchFamily="34" charset="0"/>
              </a:rPr>
              <a:t> (1851–1923)  училась у </a:t>
            </a:r>
            <a:r>
              <a:rPr lang="ru-RU" sz="1600" b="1" i="0" u="none" strike="noStrike" dirty="0">
                <a:solidFill>
                  <a:schemeClr val="bg1"/>
                </a:solidFill>
                <a:effectLst/>
                <a:latin typeface="Calibri" panose="020F0502020204030204" pitchFamily="34" charset="0"/>
                <a:hlinkClick r:id="rId6" tooltip="Ханс фон Бюлов">
                  <a:extLst>
                    <a:ext uri="{A12FA001-AC4F-418D-AE19-62706E023703}">
                      <ahyp:hlinkClr xmlns:ahyp="http://schemas.microsoft.com/office/drawing/2018/hyperlinkcolor" val="tx"/>
                    </a:ext>
                  </a:extLst>
                </a:hlinkClick>
              </a:rPr>
              <a:t>Ганса фон </a:t>
            </a:r>
            <a:r>
              <a:rPr lang="ru-RU" sz="1600" b="1" i="0" u="none" strike="noStrike" dirty="0" err="1">
                <a:solidFill>
                  <a:schemeClr val="bg1"/>
                </a:solidFill>
                <a:effectLst/>
                <a:latin typeface="Calibri" panose="020F0502020204030204" pitchFamily="34" charset="0"/>
                <a:hlinkClick r:id="rId6" tooltip="Ханс фон Бюлов">
                  <a:extLst>
                    <a:ext uri="{A12FA001-AC4F-418D-AE19-62706E023703}">
                      <ahyp:hlinkClr xmlns:ahyp="http://schemas.microsoft.com/office/drawing/2018/hyperlinkcolor" val="tx"/>
                    </a:ext>
                  </a:extLst>
                </a:hlinkClick>
              </a:rPr>
              <a:t>Бюлова</a:t>
            </a:r>
            <a:r>
              <a:rPr lang="ru-RU" sz="1600" b="1" i="0" dirty="0">
                <a:solidFill>
                  <a:schemeClr val="bg1"/>
                </a:solidFill>
                <a:effectLst/>
                <a:latin typeface="Calibri" panose="020F0502020204030204" pitchFamily="34" charset="0"/>
              </a:rPr>
              <a:t> , а позже также эмигрировала в Америку, где работала преподавателем фортепиано в </a:t>
            </a:r>
            <a:r>
              <a:rPr lang="ru-RU" sz="1600" b="1" i="0" u="none" strike="noStrike" dirty="0">
                <a:solidFill>
                  <a:schemeClr val="bg1"/>
                </a:solidFill>
                <a:effectLst/>
                <a:latin typeface="Calibri" panose="020F0502020204030204" pitchFamily="34" charset="0"/>
                <a:hlinkClick r:id="rId7" tooltip="Балтимор">
                  <a:extLst>
                    <a:ext uri="{A12FA001-AC4F-418D-AE19-62706E023703}">
                      <ahyp:hlinkClr xmlns:ahyp="http://schemas.microsoft.com/office/drawing/2018/hyperlinkcolor" val="tx"/>
                    </a:ext>
                  </a:extLst>
                </a:hlinkClick>
              </a:rPr>
              <a:t>Балтиморе</a:t>
            </a:r>
            <a:r>
              <a:rPr lang="ru-RU" sz="1600" b="1" i="0" dirty="0">
                <a:solidFill>
                  <a:schemeClr val="bg1"/>
                </a:solidFill>
                <a:effectLst/>
                <a:latin typeface="Calibri" panose="020F0502020204030204" pitchFamily="34" charset="0"/>
              </a:rPr>
              <a:t> и </a:t>
            </a:r>
            <a:r>
              <a:rPr lang="ru-RU" sz="1600" b="1" i="0" u="none" strike="noStrike" dirty="0">
                <a:solidFill>
                  <a:schemeClr val="bg1"/>
                </a:solidFill>
                <a:effectLst/>
                <a:latin typeface="Calibri" panose="020F0502020204030204" pitchFamily="34" charset="0"/>
                <a:hlinkClick r:id="rId8" tooltip="Нью-Йорк">
                  <a:extLst>
                    <a:ext uri="{A12FA001-AC4F-418D-AE19-62706E023703}">
                      <ahyp:hlinkClr xmlns:ahyp="http://schemas.microsoft.com/office/drawing/2018/hyperlinkcolor" val="tx"/>
                    </a:ext>
                  </a:extLst>
                </a:hlinkClick>
              </a:rPr>
              <a:t>Нью-Йорке</a:t>
            </a:r>
            <a:r>
              <a:rPr lang="ru-RU" sz="1600" b="1" i="0" dirty="0">
                <a:solidFill>
                  <a:schemeClr val="bg1"/>
                </a:solidFill>
                <a:effectLst/>
                <a:latin typeface="Calibri" panose="020F0502020204030204" pitchFamily="34" charset="0"/>
              </a:rPr>
              <a:t> . Ещё одним братом Анны, по-видимому, был </a:t>
            </a:r>
            <a:r>
              <a:rPr lang="ru-RU" sz="1600" b="1" i="0" u="none" strike="noStrike" dirty="0">
                <a:solidFill>
                  <a:schemeClr val="bg1"/>
                </a:solidFill>
                <a:effectLst/>
                <a:latin typeface="Calibri" panose="020F0502020204030204" pitchFamily="34" charset="0"/>
                <a:hlinkClick r:id="rId9" tooltip="Герман Фернов">
                  <a:extLst>
                    <a:ext uri="{A12FA001-AC4F-418D-AE19-62706E023703}">
                      <ahyp:hlinkClr xmlns:ahyp="http://schemas.microsoft.com/office/drawing/2018/hyperlinkcolor" val="tx"/>
                    </a:ext>
                  </a:extLst>
                </a:hlinkClick>
              </a:rPr>
              <a:t>Герман </a:t>
            </a:r>
            <a:r>
              <a:rPr lang="ru-RU" sz="1600" b="1" i="0" u="none" strike="noStrike" dirty="0" err="1">
                <a:solidFill>
                  <a:schemeClr val="bg1"/>
                </a:solidFill>
                <a:effectLst/>
                <a:latin typeface="Calibri" panose="020F0502020204030204" pitchFamily="34" charset="0"/>
                <a:hlinkClick r:id="rId9" tooltip="Герман Фернов">
                  <a:extLst>
                    <a:ext uri="{A12FA001-AC4F-418D-AE19-62706E023703}">
                      <ahyp:hlinkClr xmlns:ahyp="http://schemas.microsoft.com/office/drawing/2018/hyperlinkcolor" val="tx"/>
                    </a:ext>
                  </a:extLst>
                </a:hlinkClick>
              </a:rPr>
              <a:t>Фернов</a:t>
            </a:r>
            <a:r>
              <a:rPr lang="ru-RU" sz="1600" b="1" i="0" dirty="0">
                <a:solidFill>
                  <a:schemeClr val="bg1"/>
                </a:solidFill>
                <a:effectLst/>
                <a:latin typeface="Calibri" panose="020F0502020204030204" pitchFamily="34" charset="0"/>
              </a:rPr>
              <a:t> , заместитель концертного агента Чайковского в </a:t>
            </a:r>
            <a:r>
              <a:rPr lang="ru-RU" sz="1600" b="1" dirty="0">
                <a:solidFill>
                  <a:schemeClr val="bg1"/>
                </a:solidFill>
                <a:latin typeface="Calibri" panose="020F0502020204030204" pitchFamily="34" charset="0"/>
              </a:rPr>
              <a:t>Берлине- Германа Вольфа</a:t>
            </a:r>
            <a:r>
              <a:rPr lang="ru-RU" dirty="0">
                <a:solidFill>
                  <a:schemeClr val="bg1"/>
                </a:solidFill>
                <a:latin typeface="Calibri" panose="020F0502020204030204" pitchFamily="34" charset="0"/>
              </a:rPr>
              <a:t>.</a:t>
            </a:r>
            <a:endParaRPr lang="ru-RU" b="0" i="0" dirty="0">
              <a:solidFill>
                <a:schemeClr val="bg1"/>
              </a:solidFill>
              <a:effectLst/>
              <a:latin typeface="Calibri" panose="020F0502020204030204" pitchFamily="34" charset="0"/>
            </a:endParaRPr>
          </a:p>
          <a:p>
            <a:pPr algn="l"/>
            <a:r>
              <a:rPr lang="ru-RU" b="0" i="0" dirty="0">
                <a:solidFill>
                  <a:schemeClr val="bg1"/>
                </a:solidFill>
                <a:effectLst/>
                <a:latin typeface="Calibri" panose="020F0502020204030204" pitchFamily="34" charset="0"/>
              </a:rPr>
              <a:t>              </a:t>
            </a:r>
            <a:r>
              <a:rPr lang="ru-RU" sz="2000" b="1" i="0" dirty="0">
                <a:solidFill>
                  <a:schemeClr val="bg1"/>
                </a:solidFill>
                <a:effectLst/>
                <a:latin typeface="Calibri" panose="020F0502020204030204" pitchFamily="34" charset="0"/>
              </a:rPr>
              <a:t>Картина </a:t>
            </a:r>
            <a:r>
              <a:rPr lang="ru-RU" sz="2000" b="1" i="1" dirty="0">
                <a:solidFill>
                  <a:schemeClr val="bg1"/>
                </a:solidFill>
                <a:effectLst/>
                <a:latin typeface="Calibri" panose="020F0502020204030204" pitchFamily="34" charset="0"/>
              </a:rPr>
              <a:t>«Меланхолия»</a:t>
            </a:r>
            <a:r>
              <a:rPr lang="ru-RU" sz="2000" b="1" i="0" dirty="0">
                <a:solidFill>
                  <a:schemeClr val="bg1"/>
                </a:solidFill>
                <a:effectLst/>
                <a:latin typeface="Calibri" panose="020F0502020204030204" pitchFamily="34" charset="0"/>
              </a:rPr>
              <a:t> до сих пор висит над кроватью композитора в его доме в Клину</a:t>
            </a:r>
            <a:r>
              <a:rPr lang="ru-RU" b="0" i="0" dirty="0">
                <a:solidFill>
                  <a:schemeClr val="bg1"/>
                </a:solidFill>
                <a:effectLst/>
                <a:latin typeface="Calibri" panose="020F0502020204030204" pitchFamily="34" charset="0"/>
              </a:rPr>
              <a:t>.</a:t>
            </a:r>
          </a:p>
          <a:p>
            <a:pPr>
              <a:tabLst>
                <a:tab pos="1254125" algn="l"/>
              </a:tabLst>
            </a:pPr>
            <a:endParaRPr lang="ru-RU" dirty="0">
              <a:solidFill>
                <a:schemeClr val="bg1"/>
              </a:solidFill>
              <a:latin typeface="Calibri" panose="020F0502020204030204" pitchFamily="34" charset="0"/>
            </a:endParaRPr>
          </a:p>
        </p:txBody>
      </p:sp>
    </p:spTree>
    <p:extLst>
      <p:ext uri="{BB962C8B-B14F-4D97-AF65-F5344CB8AC3E}">
        <p14:creationId xmlns:p14="http://schemas.microsoft.com/office/powerpoint/2010/main" val="22668792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9F8A6F1-70A1-FCE9-81CF-C84B4EDFEA89}"/>
              </a:ext>
            </a:extLst>
          </p:cNvPr>
          <p:cNvSpPr txBox="1"/>
          <p:nvPr/>
        </p:nvSpPr>
        <p:spPr>
          <a:xfrm>
            <a:off x="0" y="2826327"/>
            <a:ext cx="2517570" cy="369332"/>
          </a:xfrm>
          <a:prstGeom prst="rect">
            <a:avLst/>
          </a:prstGeom>
          <a:noFill/>
        </p:spPr>
        <p:txBody>
          <a:bodyPr wrap="square" rtlCol="0">
            <a:spAutoFit/>
          </a:bodyPr>
          <a:lstStyle/>
          <a:p>
            <a:r>
              <a:rPr lang="ru-RU" dirty="0">
                <a:solidFill>
                  <a:schemeClr val="bg1"/>
                </a:solidFill>
              </a:rPr>
              <a:t>       </a:t>
            </a:r>
            <a:endParaRPr lang="ru-RU" sz="1600" b="1" dirty="0">
              <a:solidFill>
                <a:schemeClr val="bg1"/>
              </a:solidFill>
            </a:endParaRPr>
          </a:p>
        </p:txBody>
      </p:sp>
      <p:pic>
        <p:nvPicPr>
          <p:cNvPr id="3" name="Picture 2">
            <a:extLst>
              <a:ext uri="{FF2B5EF4-FFF2-40B4-BE49-F238E27FC236}">
                <a16:creationId xmlns:a16="http://schemas.microsoft.com/office/drawing/2014/main" id="{EF196D1F-45C5-D723-D43C-49AAF6CD67B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8783" t="3872" r="11199" b="11828"/>
          <a:stretch/>
        </p:blipFill>
        <p:spPr bwMode="auto">
          <a:xfrm>
            <a:off x="235974" y="326725"/>
            <a:ext cx="2875936" cy="4999204"/>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06B20020-281A-C27D-97BF-8AAEB742F2BD}"/>
              </a:ext>
            </a:extLst>
          </p:cNvPr>
          <p:cNvSpPr txBox="1"/>
          <p:nvPr/>
        </p:nvSpPr>
        <p:spPr>
          <a:xfrm>
            <a:off x="103239" y="5471652"/>
            <a:ext cx="3382553" cy="923330"/>
          </a:xfrm>
          <a:prstGeom prst="rect">
            <a:avLst/>
          </a:prstGeom>
          <a:noFill/>
        </p:spPr>
        <p:txBody>
          <a:bodyPr wrap="square" rtlCol="0">
            <a:spAutoFit/>
          </a:bodyPr>
          <a:lstStyle/>
          <a:p>
            <a:r>
              <a:rPr lang="ru-RU" b="1" dirty="0">
                <a:solidFill>
                  <a:schemeClr val="bg1"/>
                </a:solidFill>
                <a:latin typeface="Calibri" panose="020F0502020204030204" pitchFamily="34" charset="0"/>
              </a:rPr>
              <a:t>     </a:t>
            </a:r>
            <a:r>
              <a:rPr lang="ru-RU" b="1" dirty="0" err="1">
                <a:solidFill>
                  <a:schemeClr val="bg1"/>
                </a:solidFill>
                <a:latin typeface="Calibri" panose="020F0502020204030204" pitchFamily="34" charset="0"/>
              </a:rPr>
              <a:t>Юргенсон</a:t>
            </a:r>
            <a:r>
              <a:rPr lang="ru-RU" b="1" dirty="0">
                <a:solidFill>
                  <a:schemeClr val="bg1"/>
                </a:solidFill>
                <a:latin typeface="Calibri" panose="020F0502020204030204" pitchFamily="34" charset="0"/>
              </a:rPr>
              <a:t> Петр Иванович</a:t>
            </a:r>
          </a:p>
          <a:p>
            <a:r>
              <a:rPr lang="ru-RU" b="1" dirty="0">
                <a:solidFill>
                  <a:schemeClr val="bg1"/>
                </a:solidFill>
                <a:latin typeface="Calibri" panose="020F0502020204030204" pitchFamily="34" charset="0"/>
              </a:rPr>
              <a:t>                 1836- 1904</a:t>
            </a:r>
          </a:p>
          <a:p>
            <a:r>
              <a:rPr lang="ru-RU" b="1" dirty="0">
                <a:solidFill>
                  <a:schemeClr val="bg1"/>
                </a:solidFill>
                <a:latin typeface="Calibri" panose="020F0502020204030204" pitchFamily="34" charset="0"/>
              </a:rPr>
              <a:t>Фотография 1860 года, Париж.</a:t>
            </a:r>
          </a:p>
        </p:txBody>
      </p:sp>
      <p:sp>
        <p:nvSpPr>
          <p:cNvPr id="5" name="TextBox 4">
            <a:extLst>
              <a:ext uri="{FF2B5EF4-FFF2-40B4-BE49-F238E27FC236}">
                <a16:creationId xmlns:a16="http://schemas.microsoft.com/office/drawing/2014/main" id="{1B22C3BE-4E01-1D4B-524D-A901EF457199}"/>
              </a:ext>
            </a:extLst>
          </p:cNvPr>
          <p:cNvSpPr txBox="1"/>
          <p:nvPr/>
        </p:nvSpPr>
        <p:spPr>
          <a:xfrm>
            <a:off x="3215149" y="238235"/>
            <a:ext cx="8873611" cy="6463308"/>
          </a:xfrm>
          <a:prstGeom prst="rect">
            <a:avLst/>
          </a:prstGeom>
          <a:noFill/>
        </p:spPr>
        <p:txBody>
          <a:bodyPr wrap="square" rtlCol="0">
            <a:spAutoFit/>
          </a:bodyPr>
          <a:lstStyle/>
          <a:p>
            <a:pPr algn="l" fontAlgn="base"/>
            <a:r>
              <a:rPr lang="ru-RU" dirty="0">
                <a:solidFill>
                  <a:schemeClr val="bg1"/>
                </a:solidFill>
                <a:latin typeface="Calibri" panose="020F0502020204030204" pitchFamily="34" charset="0"/>
              </a:rPr>
              <a:t> </a:t>
            </a:r>
            <a:r>
              <a:rPr lang="ru-RU" b="0" i="0" dirty="0">
                <a:solidFill>
                  <a:schemeClr val="bg1"/>
                </a:solidFill>
                <a:effectLst/>
                <a:latin typeface="Calibri" panose="020F0502020204030204" pitchFamily="34" charset="0"/>
              </a:rPr>
              <a:t>В истории отечественной музыкальной культуры </a:t>
            </a:r>
            <a:r>
              <a:rPr lang="ru-RU" dirty="0" err="1">
                <a:solidFill>
                  <a:schemeClr val="bg1"/>
                </a:solidFill>
                <a:latin typeface="Calibri" panose="020F0502020204030204" pitchFamily="34" charset="0"/>
              </a:rPr>
              <a:t>Юргенсону</a:t>
            </a:r>
            <a:r>
              <a:rPr lang="ru-RU" dirty="0">
                <a:solidFill>
                  <a:schemeClr val="bg1"/>
                </a:solidFill>
                <a:latin typeface="Calibri" panose="020F0502020204030204" pitchFamily="34" charset="0"/>
              </a:rPr>
              <a:t> Петру Ивановичу </a:t>
            </a:r>
            <a:r>
              <a:rPr lang="ru-RU" b="0" i="0" dirty="0">
                <a:solidFill>
                  <a:schemeClr val="bg1"/>
                </a:solidFill>
                <a:effectLst/>
                <a:latin typeface="Calibri" panose="020F0502020204030204" pitchFamily="34" charset="0"/>
              </a:rPr>
              <a:t>принадлежит одна из ключевых ролей. </a:t>
            </a:r>
            <a:r>
              <a:rPr lang="ru-RU" dirty="0">
                <a:solidFill>
                  <a:schemeClr val="bg1"/>
                </a:solidFill>
                <a:latin typeface="Calibri" panose="020F0502020204030204" pitchFamily="34" charset="0"/>
              </a:rPr>
              <a:t>Его </a:t>
            </a:r>
            <a:r>
              <a:rPr lang="ru-RU" b="0" i="0" dirty="0">
                <a:solidFill>
                  <a:schemeClr val="bg1"/>
                </a:solidFill>
                <a:effectLst/>
                <a:latin typeface="Calibri" panose="020F0502020204030204" pitchFamily="34" charset="0"/>
              </a:rPr>
              <a:t>главные заслуги связаны с организацией и развитием крупнейшего российского нотного издательства, названного по имени своего основателя — «П. </a:t>
            </a:r>
            <a:r>
              <a:rPr lang="ru-RU" b="0" i="0" dirty="0" err="1">
                <a:solidFill>
                  <a:schemeClr val="bg1"/>
                </a:solidFill>
                <a:effectLst/>
                <a:latin typeface="Calibri" panose="020F0502020204030204" pitchFamily="34" charset="0"/>
              </a:rPr>
              <a:t>Юргенсон</a:t>
            </a:r>
            <a:r>
              <a:rPr lang="ru-RU" b="0" i="0" dirty="0">
                <a:solidFill>
                  <a:schemeClr val="bg1"/>
                </a:solidFill>
                <a:effectLst/>
                <a:latin typeface="Calibri" panose="020F0502020204030204" pitchFamily="34" charset="0"/>
              </a:rPr>
              <a:t> в Москве». Открытое в 1861 году, оно успешно функционировало вплоть до 1918 года, когда было национализировано. Промышленный масштаб производства и большие тиражи нотных изданий позволяли </a:t>
            </a:r>
            <a:r>
              <a:rPr lang="ru-RU" b="0" i="0" dirty="0" err="1">
                <a:solidFill>
                  <a:schemeClr val="bg1"/>
                </a:solidFill>
                <a:effectLst/>
                <a:latin typeface="Calibri" panose="020F0502020204030204" pitchFamily="34" charset="0"/>
              </a:rPr>
              <a:t>Юргенсону</a:t>
            </a:r>
            <a:r>
              <a:rPr lang="ru-RU" b="0" i="0" dirty="0">
                <a:solidFill>
                  <a:schemeClr val="bg1"/>
                </a:solidFill>
                <a:effectLst/>
                <a:latin typeface="Calibri" panose="020F0502020204030204" pitchFamily="34" charset="0"/>
              </a:rPr>
              <a:t> держать достаточно демократичные цены на свою продукцию, что способствовало её широкому распространению. Даже в наше время нередко можно встретить в обиходе </a:t>
            </a:r>
            <a:r>
              <a:rPr lang="ru-RU" b="0" i="0" dirty="0" err="1">
                <a:solidFill>
                  <a:schemeClr val="bg1"/>
                </a:solidFill>
                <a:effectLst/>
                <a:latin typeface="Calibri" panose="020F0502020204030204" pitchFamily="34" charset="0"/>
              </a:rPr>
              <a:t>юргенсоновские</a:t>
            </a:r>
            <a:r>
              <a:rPr lang="ru-RU" b="0" i="0" dirty="0">
                <a:solidFill>
                  <a:schemeClr val="bg1"/>
                </a:solidFill>
                <a:effectLst/>
                <a:latin typeface="Calibri" panose="020F0502020204030204" pitchFamily="34" charset="0"/>
              </a:rPr>
              <a:t> ноты, выпущенные более ста лет назад, причём многие из них в очень хорошем состоянии. В каталоге фирмы представлены все первые имена русской музыки — Михаил Глинка, Александр Даргомыжский, </a:t>
            </a:r>
            <a:r>
              <a:rPr lang="ru-RU" b="0" i="0" dirty="0" err="1">
                <a:solidFill>
                  <a:schemeClr val="bg1"/>
                </a:solidFill>
                <a:effectLst/>
                <a:latin typeface="Calibri" panose="020F0502020204030204" pitchFamily="34" charset="0"/>
              </a:rPr>
              <a:t>Милий</a:t>
            </a:r>
            <a:r>
              <a:rPr lang="ru-RU" b="0" i="0" dirty="0">
                <a:solidFill>
                  <a:schemeClr val="bg1"/>
                </a:solidFill>
                <a:effectLst/>
                <a:latin typeface="Calibri" panose="020F0502020204030204" pitchFamily="34" charset="0"/>
              </a:rPr>
              <a:t> Балакирев, Александр Бородин, Модест Мусоргский, Николай Римский-Корсаков, Сергей Рахманинов, Александр Скрябин, Сергей Прокофьев. А также- западноевропейская классика: Иоганн Себастьян Бах, Вольфганг Амадей Моцарт, Людвиг ван Бетховен, Франц Шуберт, Роберт Шуман, Фредерик Шопен и многие другие. Особое же место в ассортименте издателя принадлежит сочинениям Петра Ильича Чайковского. Именно </a:t>
            </a:r>
            <a:r>
              <a:rPr lang="ru-RU" b="0" i="0" dirty="0" err="1">
                <a:solidFill>
                  <a:schemeClr val="bg1"/>
                </a:solidFill>
                <a:effectLst/>
                <a:latin typeface="Calibri" panose="020F0502020204030204" pitchFamily="34" charset="0"/>
              </a:rPr>
              <a:t>Юргенсон</a:t>
            </a:r>
            <a:r>
              <a:rPr lang="ru-RU" b="0" i="0" dirty="0">
                <a:solidFill>
                  <a:schemeClr val="bg1"/>
                </a:solidFill>
                <a:effectLst/>
                <a:latin typeface="Calibri" panose="020F0502020204030204" pitchFamily="34" charset="0"/>
              </a:rPr>
              <a:t> на протяжении всей жизни композитора был его основным издателем, выпустив, за единичными исключениями, все его произведения. Успех </a:t>
            </a:r>
            <a:r>
              <a:rPr lang="ru-RU" b="0" i="0" dirty="0" err="1">
                <a:solidFill>
                  <a:schemeClr val="bg1"/>
                </a:solidFill>
                <a:effectLst/>
                <a:latin typeface="Calibri" panose="020F0502020204030204" pitchFamily="34" charset="0"/>
              </a:rPr>
              <a:t>Юргенсона</a:t>
            </a:r>
            <a:r>
              <a:rPr lang="ru-RU" b="0" i="0" dirty="0">
                <a:solidFill>
                  <a:schemeClr val="bg1"/>
                </a:solidFill>
                <a:effectLst/>
                <a:latin typeface="Calibri" panose="020F0502020204030204" pitchFamily="34" charset="0"/>
              </a:rPr>
              <a:t> в нотопечатном деле тем более поразителен, что по своему происхождению будущий издатель был далек от тонких материй музыкального искусства. Как указано в метрическом свидетельстве, родившийся 5 июля 1836 года в Ревеле – </a:t>
            </a:r>
            <a:r>
              <a:rPr lang="ru-RU" b="0" i="0">
                <a:solidFill>
                  <a:schemeClr val="bg1"/>
                </a:solidFill>
                <a:effectLst/>
                <a:latin typeface="Calibri" panose="020F0502020204030204" pitchFamily="34" charset="0"/>
              </a:rPr>
              <a:t>ныне город Таллин, </a:t>
            </a:r>
            <a:r>
              <a:rPr lang="ru-RU" b="0" i="0" dirty="0">
                <a:solidFill>
                  <a:schemeClr val="bg1"/>
                </a:solidFill>
                <a:effectLst/>
                <a:latin typeface="Calibri" panose="020F0502020204030204" pitchFamily="34" charset="0"/>
              </a:rPr>
              <a:t>Петр Иоганн </a:t>
            </a:r>
            <a:r>
              <a:rPr lang="ru-RU" b="0" i="0" dirty="0" err="1">
                <a:solidFill>
                  <a:schemeClr val="bg1"/>
                </a:solidFill>
                <a:effectLst/>
                <a:latin typeface="Calibri" panose="020F0502020204030204" pitchFamily="34" charset="0"/>
              </a:rPr>
              <a:t>Юргенсон</a:t>
            </a:r>
            <a:r>
              <a:rPr lang="ru-RU" b="0" i="0" dirty="0">
                <a:solidFill>
                  <a:schemeClr val="bg1"/>
                </a:solidFill>
                <a:effectLst/>
                <a:latin typeface="Calibri" panose="020F0502020204030204" pitchFamily="34" charset="0"/>
              </a:rPr>
              <a:t> был «законнорожденным сыном селедочного шкипера Ганса </a:t>
            </a:r>
            <a:r>
              <a:rPr lang="ru-RU" b="0" i="0" dirty="0" err="1">
                <a:solidFill>
                  <a:schemeClr val="bg1"/>
                </a:solidFill>
                <a:effectLst/>
                <a:latin typeface="Calibri" panose="020F0502020204030204" pitchFamily="34" charset="0"/>
              </a:rPr>
              <a:t>Юргенсона</a:t>
            </a:r>
            <a:r>
              <a:rPr lang="ru-RU" b="0" i="0" dirty="0">
                <a:solidFill>
                  <a:schemeClr val="bg1"/>
                </a:solidFill>
                <a:effectLst/>
                <a:latin typeface="Calibri" panose="020F0502020204030204" pitchFamily="34" charset="0"/>
              </a:rPr>
              <a:t> и его супруги </a:t>
            </a:r>
            <a:r>
              <a:rPr lang="ru-RU" b="0" i="0" dirty="0" err="1">
                <a:solidFill>
                  <a:schemeClr val="bg1"/>
                </a:solidFill>
                <a:effectLst/>
                <a:latin typeface="Calibri" panose="020F0502020204030204" pitchFamily="34" charset="0"/>
              </a:rPr>
              <a:t>Эты</a:t>
            </a:r>
            <a:r>
              <a:rPr lang="ru-RU" b="0" i="0" dirty="0">
                <a:solidFill>
                  <a:schemeClr val="bg1"/>
                </a:solidFill>
                <a:effectLst/>
                <a:latin typeface="Calibri" panose="020F0502020204030204" pitchFamily="34" charset="0"/>
              </a:rPr>
              <a:t>».</a:t>
            </a:r>
            <a:endParaRPr lang="ru-RU" dirty="0">
              <a:solidFill>
                <a:schemeClr val="bg1"/>
              </a:solidFill>
              <a:latin typeface="Calibri" panose="020F0502020204030204" pitchFamily="34" charset="0"/>
            </a:endParaRPr>
          </a:p>
        </p:txBody>
      </p:sp>
    </p:spTree>
    <p:extLst>
      <p:ext uri="{BB962C8B-B14F-4D97-AF65-F5344CB8AC3E}">
        <p14:creationId xmlns:p14="http://schemas.microsoft.com/office/powerpoint/2010/main" val="41672695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2F55376-03BC-90D5-3C96-77AB4B47E4F5}"/>
              </a:ext>
            </a:extLst>
          </p:cNvPr>
          <p:cNvSpPr txBox="1"/>
          <p:nvPr/>
        </p:nvSpPr>
        <p:spPr>
          <a:xfrm>
            <a:off x="3657599" y="182880"/>
            <a:ext cx="8390313" cy="6524863"/>
          </a:xfrm>
          <a:prstGeom prst="rect">
            <a:avLst/>
          </a:prstGeom>
          <a:noFill/>
        </p:spPr>
        <p:txBody>
          <a:bodyPr wrap="square" rtlCol="0">
            <a:spAutoFit/>
          </a:bodyPr>
          <a:lstStyle/>
          <a:p>
            <a:r>
              <a:rPr lang="ru-RU" sz="1900" b="0" i="0" dirty="0">
                <a:solidFill>
                  <a:schemeClr val="bg1"/>
                </a:solidFill>
                <a:effectLst/>
                <a:latin typeface="Calibri" panose="020F0502020204030204" pitchFamily="34" charset="0"/>
              </a:rPr>
              <a:t>Петр Иванович </a:t>
            </a:r>
            <a:r>
              <a:rPr lang="ru-RU" sz="1900" b="0" i="0" dirty="0" err="1">
                <a:solidFill>
                  <a:schemeClr val="bg1"/>
                </a:solidFill>
                <a:effectLst/>
                <a:latin typeface="Calibri" panose="020F0502020204030204" pitchFamily="34" charset="0"/>
              </a:rPr>
              <a:t>Юргенсон</a:t>
            </a:r>
            <a:r>
              <a:rPr lang="ru-RU" sz="1900" b="0" i="0" dirty="0">
                <a:solidFill>
                  <a:schemeClr val="bg1"/>
                </a:solidFill>
                <a:effectLst/>
                <a:latin typeface="Calibri" panose="020F0502020204030204" pitchFamily="34" charset="0"/>
              </a:rPr>
              <a:t> довольно быстро стал своим человеком в консерваторском музыкальном кружке, образовавшемся вокруг Николая Рубинштейна. На протяжении более 30 лет он являлся сотрудником Московского отделения Русского Музыкального Общества, принимал активное участие в организации концертов, в приобретении помещения для Московской консерватории. Кроме того, в течение 15 лет он был членом дирекции РМО, а с 1888 года — казначеем. И все эти годы </a:t>
            </a:r>
            <a:r>
              <a:rPr lang="ru-RU" sz="1900" b="0" i="0" dirty="0" err="1">
                <a:solidFill>
                  <a:schemeClr val="bg1"/>
                </a:solidFill>
                <a:effectLst/>
                <a:latin typeface="Calibri" panose="020F0502020204030204" pitchFamily="34" charset="0"/>
              </a:rPr>
              <a:t>Юргенсон</a:t>
            </a:r>
            <a:r>
              <a:rPr lang="ru-RU" sz="1900" b="0" i="0" dirty="0">
                <a:solidFill>
                  <a:schemeClr val="bg1"/>
                </a:solidFill>
                <a:effectLst/>
                <a:latin typeface="Calibri" panose="020F0502020204030204" pitchFamily="34" charset="0"/>
              </a:rPr>
              <a:t> поставлял для РМО ноты, а по два экземпляра каждого издания бесплатно передавал библиотеке Московской </a:t>
            </a:r>
            <a:r>
              <a:rPr lang="ru-RU" sz="1900" b="0" i="0" dirty="0" err="1">
                <a:solidFill>
                  <a:schemeClr val="bg1"/>
                </a:solidFill>
                <a:effectLst/>
                <a:latin typeface="Calibri" panose="020F0502020204030204" pitchFamily="34" charset="0"/>
              </a:rPr>
              <a:t>консерватории.</a:t>
            </a:r>
            <a:r>
              <a:rPr lang="ru-RU" sz="1900" b="0" i="0" dirty="0" err="1">
                <a:effectLst/>
                <a:latin typeface="Calibri" panose="020F0502020204030204" pitchFamily="34" charset="0"/>
              </a:rPr>
              <a:t>.</a:t>
            </a:r>
            <a:r>
              <a:rPr lang="ru-RU" sz="1900" b="0" i="0" dirty="0" err="1">
                <a:solidFill>
                  <a:schemeClr val="bg1"/>
                </a:solidFill>
                <a:effectLst/>
                <a:latin typeface="Calibri" panose="020F0502020204030204" pitchFamily="34" charset="0"/>
              </a:rPr>
              <a:t>Годы</a:t>
            </a:r>
            <a:r>
              <a:rPr lang="ru-RU" sz="1900" b="0" i="0" dirty="0">
                <a:solidFill>
                  <a:schemeClr val="bg1"/>
                </a:solidFill>
                <a:effectLst/>
                <a:latin typeface="Calibri" panose="020F0502020204030204" pitchFamily="34" charset="0"/>
              </a:rPr>
              <a:t> общения гениального композитора  Петра Чайковского и Петра </a:t>
            </a:r>
            <a:r>
              <a:rPr lang="ru-RU" sz="1900" b="0" i="0" dirty="0" err="1">
                <a:solidFill>
                  <a:schemeClr val="bg1"/>
                </a:solidFill>
                <a:effectLst/>
                <a:latin typeface="Calibri" panose="020F0502020204030204" pitchFamily="34" charset="0"/>
              </a:rPr>
              <a:t>Юргенсона</a:t>
            </a:r>
            <a:r>
              <a:rPr lang="ru-RU" sz="1900" b="0" i="0" dirty="0">
                <a:solidFill>
                  <a:schemeClr val="bg1"/>
                </a:solidFill>
                <a:effectLst/>
                <a:latin typeface="Calibri" panose="020F0502020204030204" pitchFamily="34" charset="0"/>
              </a:rPr>
              <a:t> – определились в длиною в 27 лет. Их дружба основана на искренности гениальности </a:t>
            </a:r>
            <a:r>
              <a:rPr lang="ru-RU" sz="1900" dirty="0" err="1">
                <a:solidFill>
                  <a:schemeClr val="bg1"/>
                </a:solidFill>
                <a:latin typeface="Calibri" panose="020F0502020204030204" pitchFamily="34" charset="0"/>
              </a:rPr>
              <a:t>каждодружеские</a:t>
            </a:r>
            <a:r>
              <a:rPr lang="ru-RU" sz="1900" dirty="0">
                <a:solidFill>
                  <a:schemeClr val="bg1"/>
                </a:solidFill>
                <a:latin typeface="Calibri" panose="020F0502020204030204" pitchFamily="34" charset="0"/>
              </a:rPr>
              <a:t> отношения го </a:t>
            </a:r>
            <a:r>
              <a:rPr lang="ru-RU" sz="1900" b="0" i="0" dirty="0">
                <a:solidFill>
                  <a:schemeClr val="bg1"/>
                </a:solidFill>
                <a:effectLst/>
                <a:latin typeface="Calibri" panose="020F0502020204030204" pitchFamily="34" charset="0"/>
              </a:rPr>
              <a:t>в своем деле. Петр Чайковский был главной фигурой в издательской деятельности Петра  </a:t>
            </a:r>
            <a:r>
              <a:rPr lang="ru-RU" sz="1900" b="0" i="0" dirty="0" err="1">
                <a:solidFill>
                  <a:schemeClr val="bg1"/>
                </a:solidFill>
                <a:effectLst/>
                <a:latin typeface="Calibri" panose="020F0502020204030204" pitchFamily="34" charset="0"/>
              </a:rPr>
              <a:t>Юргенсона</a:t>
            </a:r>
            <a:r>
              <a:rPr lang="ru-RU" sz="1900" b="0" i="0" dirty="0">
                <a:solidFill>
                  <a:schemeClr val="bg1"/>
                </a:solidFill>
                <a:effectLst/>
                <a:latin typeface="Calibri" panose="020F0502020204030204" pitchFamily="34" charset="0"/>
              </a:rPr>
              <a:t>. Веря издателя в талант композитора была необычайной. Петр Иванович начал издавать сочинения Чайковского задолго до того, как музыка Чайковского приобрела подлинную известность в России. В 1867 году он выпустил «Две пьесы для фортепиано, ор. 1», а затем почти все произведения Чайковского, лично проставляя номера опусов на рукописях его сочинений. </a:t>
            </a:r>
            <a:r>
              <a:rPr lang="ru-RU" sz="1900" dirty="0">
                <a:solidFill>
                  <a:schemeClr val="bg1"/>
                </a:solidFill>
                <a:latin typeface="Calibri" panose="020F0502020204030204" pitchFamily="34" charset="0"/>
              </a:rPr>
              <a:t>Композитор часто бывал в доме </a:t>
            </a:r>
            <a:r>
              <a:rPr lang="ru-RU" sz="1900" dirty="0" err="1">
                <a:solidFill>
                  <a:schemeClr val="bg1"/>
                </a:solidFill>
                <a:latin typeface="Calibri" panose="020F0502020204030204" pitchFamily="34" charset="0"/>
              </a:rPr>
              <a:t>Юргенсона</a:t>
            </a:r>
            <a:r>
              <a:rPr lang="ru-RU" sz="1900" dirty="0">
                <a:solidFill>
                  <a:schemeClr val="bg1"/>
                </a:solidFill>
                <a:latin typeface="Calibri" panose="020F0502020204030204" pitchFamily="34" charset="0"/>
              </a:rPr>
              <a:t> и всегда был с теплотой и сердечностью принят всеми членами семьи </a:t>
            </a:r>
            <a:r>
              <a:rPr lang="ru-RU" sz="1900" dirty="0" err="1">
                <a:solidFill>
                  <a:schemeClr val="bg1"/>
                </a:solidFill>
                <a:latin typeface="Calibri" panose="020F0502020204030204" pitchFamily="34" charset="0"/>
              </a:rPr>
              <a:t>Юргенсон</a:t>
            </a:r>
            <a:r>
              <a:rPr lang="ru-RU" sz="1900" dirty="0">
                <a:solidFill>
                  <a:schemeClr val="bg1"/>
                </a:solidFill>
                <a:latin typeface="Calibri" panose="020F0502020204030204" pitchFamily="34" charset="0"/>
              </a:rPr>
              <a:t>. </a:t>
            </a:r>
            <a:r>
              <a:rPr lang="ru-RU" sz="1900" b="0" i="0" dirty="0">
                <a:solidFill>
                  <a:schemeClr val="bg1"/>
                </a:solidFill>
                <a:effectLst/>
                <a:latin typeface="Calibri" panose="020F0502020204030204" pitchFamily="34" charset="0"/>
              </a:rPr>
              <a:t>Последнее письмо </a:t>
            </a:r>
            <a:r>
              <a:rPr lang="ru-RU" sz="1900" b="0" i="0" dirty="0" err="1">
                <a:solidFill>
                  <a:schemeClr val="bg1"/>
                </a:solidFill>
                <a:effectLst/>
                <a:latin typeface="Calibri" panose="020F0502020204030204" pitchFamily="34" charset="0"/>
              </a:rPr>
              <a:t>Юргенсона</a:t>
            </a:r>
            <a:r>
              <a:rPr lang="ru-RU" sz="1900" b="0" i="0" dirty="0">
                <a:solidFill>
                  <a:schemeClr val="bg1"/>
                </a:solidFill>
                <a:effectLst/>
                <a:latin typeface="Calibri" panose="020F0502020204030204" pitchFamily="34" charset="0"/>
              </a:rPr>
              <a:t> к композитору от 19/31 октября 1893 года сообщает о гравировке заглавных листов Шестой симфонии и имеет надпись неустановленного лица «не прочитано».</a:t>
            </a:r>
            <a:endParaRPr lang="ru-RU" sz="1900" dirty="0">
              <a:solidFill>
                <a:schemeClr val="bg1"/>
              </a:solidFill>
              <a:latin typeface="Calibri" panose="020F0502020204030204" pitchFamily="34" charset="0"/>
            </a:endParaRPr>
          </a:p>
        </p:txBody>
      </p:sp>
      <p:sp>
        <p:nvSpPr>
          <p:cNvPr id="2" name="AutoShape 2" descr="Нотное издание. Souvenir de Hapsal. Воспоминания о Гапсале. ор.2. 1890-е гг.">
            <a:extLst>
              <a:ext uri="{FF2B5EF4-FFF2-40B4-BE49-F238E27FC236}">
                <a16:creationId xmlns:a16="http://schemas.microsoft.com/office/drawing/2014/main" id="{A7B8F2AF-E457-0325-5E48-12454BE8816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1026" name="Picture 2">
            <a:extLst>
              <a:ext uri="{FF2B5EF4-FFF2-40B4-BE49-F238E27FC236}">
                <a16:creationId xmlns:a16="http://schemas.microsoft.com/office/drawing/2014/main" id="{E9D9BD94-1092-5645-8E30-9B60AAF531E7}"/>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159" r="6650" b="5769"/>
          <a:stretch/>
        </p:blipFill>
        <p:spPr bwMode="auto">
          <a:xfrm>
            <a:off x="399010" y="461031"/>
            <a:ext cx="2926081" cy="339852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5801F8DE-166A-3231-A485-5E2F671F9DCC}"/>
              </a:ext>
            </a:extLst>
          </p:cNvPr>
          <p:cNvSpPr txBox="1"/>
          <p:nvPr/>
        </p:nvSpPr>
        <p:spPr>
          <a:xfrm>
            <a:off x="144088" y="3972352"/>
            <a:ext cx="3513511" cy="923330"/>
          </a:xfrm>
          <a:prstGeom prst="rect">
            <a:avLst/>
          </a:prstGeom>
          <a:noFill/>
        </p:spPr>
        <p:txBody>
          <a:bodyPr wrap="square" rtlCol="0">
            <a:spAutoFit/>
          </a:bodyPr>
          <a:lstStyle/>
          <a:p>
            <a:r>
              <a:rPr lang="ru-RU" b="1" dirty="0">
                <a:solidFill>
                  <a:schemeClr val="bg1"/>
                </a:solidFill>
                <a:latin typeface="Calibri" panose="020F0502020204030204" pitchFamily="34" charset="0"/>
              </a:rPr>
              <a:t>              Петр Чайковский </a:t>
            </a:r>
          </a:p>
          <a:p>
            <a:r>
              <a:rPr lang="ru-RU" b="1" dirty="0">
                <a:solidFill>
                  <a:schemeClr val="bg1"/>
                </a:solidFill>
                <a:latin typeface="Calibri" panose="020F0502020204030204" pitchFamily="34" charset="0"/>
              </a:rPr>
              <a:t>-«Русское скерцо», ор.1, 1867 год в первом издании П. </a:t>
            </a:r>
            <a:r>
              <a:rPr lang="ru-RU" b="1" dirty="0" err="1">
                <a:solidFill>
                  <a:schemeClr val="bg1"/>
                </a:solidFill>
                <a:latin typeface="Calibri" panose="020F0502020204030204" pitchFamily="34" charset="0"/>
              </a:rPr>
              <a:t>Юогенсона</a:t>
            </a:r>
            <a:r>
              <a:rPr lang="ru-RU" b="1" dirty="0">
                <a:solidFill>
                  <a:schemeClr val="bg1"/>
                </a:solidFill>
                <a:latin typeface="Calibri" panose="020F0502020204030204" pitchFamily="34" charset="0"/>
              </a:rPr>
              <a:t>.</a:t>
            </a:r>
          </a:p>
        </p:txBody>
      </p:sp>
      <p:pic>
        <p:nvPicPr>
          <p:cNvPr id="5" name="P.I._CHajkovskij_-_Russkoe_skerco_op._1_No._1_(TheMP3.Info)">
            <a:hlinkClick r:id="" action="ppaction://media"/>
            <a:extLst>
              <a:ext uri="{FF2B5EF4-FFF2-40B4-BE49-F238E27FC236}">
                <a16:creationId xmlns:a16="http://schemas.microsoft.com/office/drawing/2014/main" id="{CBAF44C1-FCE0-E267-48B7-8A2C236433DA}"/>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895302" y="4788140"/>
            <a:ext cx="2094805" cy="1047395"/>
          </a:xfrm>
          <a:prstGeom prst="rect">
            <a:avLst/>
          </a:prstGeom>
        </p:spPr>
      </p:pic>
    </p:spTree>
    <p:extLst>
      <p:ext uri="{BB962C8B-B14F-4D97-AF65-F5344CB8AC3E}">
        <p14:creationId xmlns:p14="http://schemas.microsoft.com/office/powerpoint/2010/main" val="1741303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72168"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Muzyka">
            <a:extLst>
              <a:ext uri="{FF2B5EF4-FFF2-40B4-BE49-F238E27FC236}">
                <a16:creationId xmlns:a16="http://schemas.microsoft.com/office/drawing/2014/main" id="{1EF950DF-3C47-ACAA-C852-1521F1114D7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1795" y="188546"/>
            <a:ext cx="5469775" cy="445562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E458BF1-36F9-9797-DD2D-588336E3257D}"/>
              </a:ext>
            </a:extLst>
          </p:cNvPr>
          <p:cNvSpPr txBox="1"/>
          <p:nvPr/>
        </p:nvSpPr>
        <p:spPr>
          <a:xfrm>
            <a:off x="133002" y="4754880"/>
            <a:ext cx="5253643" cy="1754326"/>
          </a:xfrm>
          <a:prstGeom prst="rect">
            <a:avLst/>
          </a:prstGeom>
          <a:noFill/>
        </p:spPr>
        <p:txBody>
          <a:bodyPr wrap="square" rtlCol="0">
            <a:spAutoFit/>
          </a:bodyPr>
          <a:lstStyle/>
          <a:p>
            <a:r>
              <a:rPr lang="ru-RU" b="1" i="0" dirty="0">
                <a:solidFill>
                  <a:schemeClr val="bg1"/>
                </a:solidFill>
                <a:effectLst/>
                <a:latin typeface="Calibri" panose="020F0502020204030204" pitchFamily="34" charset="0"/>
              </a:rPr>
              <a:t>Музыкальное издательство П. И. </a:t>
            </a:r>
            <a:r>
              <a:rPr lang="ru-RU" b="1" i="0" dirty="0" err="1">
                <a:solidFill>
                  <a:schemeClr val="bg1"/>
                </a:solidFill>
                <a:effectLst/>
                <a:latin typeface="Calibri" panose="020F0502020204030204" pitchFamily="34" charset="0"/>
              </a:rPr>
              <a:t>Юргенсона</a:t>
            </a:r>
            <a:r>
              <a:rPr lang="ru-RU" b="1" i="0" dirty="0">
                <a:solidFill>
                  <a:schemeClr val="bg1"/>
                </a:solidFill>
                <a:effectLst/>
                <a:latin typeface="Calibri" panose="020F0502020204030204" pitchFamily="34" charset="0"/>
              </a:rPr>
              <a:t> ; </a:t>
            </a:r>
          </a:p>
          <a:p>
            <a:r>
              <a:rPr lang="ru-RU" b="1" dirty="0">
                <a:solidFill>
                  <a:schemeClr val="bg1"/>
                </a:solidFill>
                <a:latin typeface="Calibri" panose="020F0502020204030204" pitchFamily="34" charset="0"/>
              </a:rPr>
              <a:t>         </a:t>
            </a:r>
            <a:r>
              <a:rPr lang="ru-RU" b="1" i="0" dirty="0">
                <a:solidFill>
                  <a:schemeClr val="bg1"/>
                </a:solidFill>
                <a:effectLst/>
                <a:latin typeface="Calibri" panose="020F0502020204030204" pitchFamily="34" charset="0"/>
              </a:rPr>
              <a:t>г. Москва </a:t>
            </a:r>
            <a:r>
              <a:rPr lang="ru-RU" b="1" i="0" dirty="0" err="1">
                <a:solidFill>
                  <a:schemeClr val="bg1"/>
                </a:solidFill>
                <a:effectLst/>
                <a:latin typeface="Calibri" panose="020F0502020204030204" pitchFamily="34" charset="0"/>
              </a:rPr>
              <a:t>Хохловский</a:t>
            </a:r>
            <a:r>
              <a:rPr lang="ru-RU" b="1" i="0" dirty="0">
                <a:solidFill>
                  <a:schemeClr val="bg1"/>
                </a:solidFill>
                <a:effectLst/>
                <a:latin typeface="Calibri" panose="020F0502020204030204" pitchFamily="34" charset="0"/>
              </a:rPr>
              <a:t> переулок д. 7-9 ·          </a:t>
            </a:r>
          </a:p>
          <a:p>
            <a:r>
              <a:rPr lang="ru-RU" b="1" dirty="0">
                <a:solidFill>
                  <a:schemeClr val="bg1"/>
                </a:solidFill>
                <a:latin typeface="Calibri" panose="020F0502020204030204" pitchFamily="34" charset="0"/>
              </a:rPr>
              <a:t>         </a:t>
            </a:r>
            <a:r>
              <a:rPr lang="ru-RU" b="1" i="0" dirty="0">
                <a:solidFill>
                  <a:schemeClr val="bg1"/>
                </a:solidFill>
                <a:effectLst/>
                <a:latin typeface="Calibri" panose="020F0502020204030204" pitchFamily="34" charset="0"/>
              </a:rPr>
              <a:t>Пётр Иванович </a:t>
            </a:r>
            <a:r>
              <a:rPr lang="ru-RU" b="1" i="0" dirty="0" err="1">
                <a:solidFill>
                  <a:schemeClr val="bg1"/>
                </a:solidFill>
                <a:effectLst/>
                <a:latin typeface="Calibri" panose="020F0502020204030204" pitchFamily="34" charset="0"/>
              </a:rPr>
              <a:t>Юргенсон</a:t>
            </a:r>
            <a:r>
              <a:rPr lang="ru-RU" b="1" i="0" dirty="0">
                <a:solidFill>
                  <a:schemeClr val="bg1"/>
                </a:solidFill>
                <a:effectLst/>
                <a:latin typeface="Calibri" panose="020F0502020204030204" pitchFamily="34" charset="0"/>
              </a:rPr>
              <a:t> · 1861 · 1918.</a:t>
            </a:r>
          </a:p>
          <a:p>
            <a:r>
              <a:rPr lang="ru-RU" b="1" dirty="0">
                <a:solidFill>
                  <a:schemeClr val="bg1"/>
                </a:solidFill>
                <a:latin typeface="Calibri" panose="020F0502020204030204" pitchFamily="34" charset="0"/>
              </a:rPr>
              <a:t>В советский период в России издательство            П. И. </a:t>
            </a:r>
            <a:r>
              <a:rPr lang="ru-RU" b="1" dirty="0" err="1">
                <a:solidFill>
                  <a:schemeClr val="bg1"/>
                </a:solidFill>
                <a:latin typeface="Calibri" panose="020F0502020204030204" pitchFamily="34" charset="0"/>
              </a:rPr>
              <a:t>Юргесона</a:t>
            </a:r>
            <a:r>
              <a:rPr lang="ru-RU" b="1" dirty="0">
                <a:solidFill>
                  <a:schemeClr val="bg1"/>
                </a:solidFill>
                <a:latin typeface="Calibri" panose="020F0502020204030204" pitchFamily="34" charset="0"/>
              </a:rPr>
              <a:t> называлось «Музыка». В 2004 году оно вновь обрело прежнее название </a:t>
            </a:r>
          </a:p>
        </p:txBody>
      </p:sp>
      <p:pic>
        <p:nvPicPr>
          <p:cNvPr id="1026" name="Picture 2" descr="Ноты П. Чайковский - Слеза дрожит (Op. 1, №4) - PianoKafe.com">
            <a:extLst>
              <a:ext uri="{FF2B5EF4-FFF2-40B4-BE49-F238E27FC236}">
                <a16:creationId xmlns:a16="http://schemas.microsoft.com/office/drawing/2014/main" id="{63086841-565D-1D4C-E0BE-1580FBAA5839}"/>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t="-5478" b="1"/>
          <a:stretch/>
        </p:blipFill>
        <p:spPr bwMode="auto">
          <a:xfrm>
            <a:off x="5896495" y="188546"/>
            <a:ext cx="4112029" cy="550401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3" name="TextBox 2">
            <a:extLst>
              <a:ext uri="{FF2B5EF4-FFF2-40B4-BE49-F238E27FC236}">
                <a16:creationId xmlns:a16="http://schemas.microsoft.com/office/drawing/2014/main" id="{37937222-5568-016B-653A-786E75F074D0}"/>
              </a:ext>
            </a:extLst>
          </p:cNvPr>
          <p:cNvSpPr txBox="1"/>
          <p:nvPr/>
        </p:nvSpPr>
        <p:spPr>
          <a:xfrm>
            <a:off x="5641570" y="5835535"/>
            <a:ext cx="4948845" cy="769441"/>
          </a:xfrm>
          <a:prstGeom prst="rect">
            <a:avLst/>
          </a:prstGeom>
          <a:noFill/>
        </p:spPr>
        <p:txBody>
          <a:bodyPr wrap="square" rtlCol="0">
            <a:spAutoFit/>
          </a:bodyPr>
          <a:lstStyle/>
          <a:p>
            <a:r>
              <a:rPr lang="ru-RU" sz="2200" b="1" dirty="0">
                <a:solidFill>
                  <a:schemeClr val="bg1"/>
                </a:solidFill>
                <a:latin typeface="Calibri" panose="020F0502020204030204" pitchFamily="34" charset="0"/>
              </a:rPr>
              <a:t>     Посвящается П. И. </a:t>
            </a:r>
            <a:r>
              <a:rPr lang="ru-RU" sz="2200" b="1" dirty="0" err="1">
                <a:solidFill>
                  <a:schemeClr val="bg1"/>
                </a:solidFill>
                <a:latin typeface="Calibri" panose="020F0502020204030204" pitchFamily="34" charset="0"/>
              </a:rPr>
              <a:t>Юргенсону</a:t>
            </a:r>
            <a:r>
              <a:rPr lang="ru-RU" sz="2200" b="1" dirty="0">
                <a:solidFill>
                  <a:schemeClr val="bg1"/>
                </a:solidFill>
                <a:latin typeface="Calibri" panose="020F0502020204030204" pitchFamily="34" charset="0"/>
              </a:rPr>
              <a:t> –                      </a:t>
            </a:r>
          </a:p>
          <a:p>
            <a:r>
              <a:rPr lang="ru-RU" sz="2200" b="1" dirty="0">
                <a:solidFill>
                  <a:schemeClr val="bg1"/>
                </a:solidFill>
                <a:latin typeface="Calibri" panose="020F0502020204030204" pitchFamily="34" charset="0"/>
              </a:rPr>
              <a:t>               П. И. Чайковский</a:t>
            </a:r>
          </a:p>
        </p:txBody>
      </p:sp>
      <p:pic>
        <p:nvPicPr>
          <p:cNvPr id="4" name="P._CHajkovskij_-_Romans_Sleza_drozhit_v_tvoem_revnivom_vzore_A.K.Tolstoj_(TheMP3.Info) (1)">
            <a:hlinkClick r:id="" action="ppaction://media"/>
            <a:extLst>
              <a:ext uri="{FF2B5EF4-FFF2-40B4-BE49-F238E27FC236}">
                <a16:creationId xmlns:a16="http://schemas.microsoft.com/office/drawing/2014/main" id="{916B2F59-4E1B-A29B-8630-BD6477AA37FA}"/>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0008524" y="2842953"/>
            <a:ext cx="1862050" cy="1730557"/>
          </a:xfrm>
          <a:prstGeom prst="rect">
            <a:avLst/>
          </a:prstGeom>
        </p:spPr>
      </p:pic>
    </p:spTree>
    <p:extLst>
      <p:ext uri="{BB962C8B-B14F-4D97-AF65-F5344CB8AC3E}">
        <p14:creationId xmlns:p14="http://schemas.microsoft.com/office/powerpoint/2010/main" val="482706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17129"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6F732EA-2311-B380-710E-9DE5D5A524EA}"/>
              </a:ext>
            </a:extLst>
          </p:cNvPr>
          <p:cNvSpPr txBox="1"/>
          <p:nvPr/>
        </p:nvSpPr>
        <p:spPr>
          <a:xfrm>
            <a:off x="95004" y="2066306"/>
            <a:ext cx="1983178" cy="338554"/>
          </a:xfrm>
          <a:prstGeom prst="rect">
            <a:avLst/>
          </a:prstGeom>
          <a:noFill/>
        </p:spPr>
        <p:txBody>
          <a:bodyPr wrap="square" rtlCol="0">
            <a:spAutoFit/>
          </a:bodyPr>
          <a:lstStyle/>
          <a:p>
            <a:r>
              <a:rPr lang="ru-RU" sz="1600" b="1" dirty="0">
                <a:solidFill>
                  <a:schemeClr val="bg1"/>
                </a:solidFill>
              </a:rPr>
              <a:t>   </a:t>
            </a:r>
            <a:endParaRPr lang="ru-RU" sz="1600" dirty="0">
              <a:solidFill>
                <a:schemeClr val="bg1"/>
              </a:solidFill>
            </a:endParaRPr>
          </a:p>
        </p:txBody>
      </p:sp>
      <p:sp>
        <p:nvSpPr>
          <p:cNvPr id="2" name="TextBox 1">
            <a:extLst>
              <a:ext uri="{FF2B5EF4-FFF2-40B4-BE49-F238E27FC236}">
                <a16:creationId xmlns:a16="http://schemas.microsoft.com/office/drawing/2014/main" id="{AF9D5959-E4E1-E798-7FDB-D3625A9BE28B}"/>
              </a:ext>
            </a:extLst>
          </p:cNvPr>
          <p:cNvSpPr txBox="1"/>
          <p:nvPr/>
        </p:nvSpPr>
        <p:spPr>
          <a:xfrm>
            <a:off x="277090" y="359713"/>
            <a:ext cx="11645735" cy="5770811"/>
          </a:xfrm>
          <a:prstGeom prst="rect">
            <a:avLst/>
          </a:prstGeom>
          <a:noFill/>
        </p:spPr>
        <p:txBody>
          <a:bodyPr wrap="square" rtlCol="0">
            <a:spAutoFit/>
          </a:bodyPr>
          <a:lstStyle/>
          <a:p>
            <a:r>
              <a:rPr lang="ru-RU" sz="2200" b="1" dirty="0">
                <a:solidFill>
                  <a:schemeClr val="bg1"/>
                </a:solidFill>
              </a:rPr>
              <a:t>     </a:t>
            </a:r>
            <a:r>
              <a:rPr lang="ru-RU" sz="2400" b="1" dirty="0">
                <a:solidFill>
                  <a:schemeClr val="bg1"/>
                </a:solidFill>
              </a:rPr>
              <a:t>Задание № 33 -34</a:t>
            </a:r>
            <a:r>
              <a:rPr lang="ru-RU" sz="2200" b="1" dirty="0">
                <a:solidFill>
                  <a:schemeClr val="bg1"/>
                </a:solidFill>
              </a:rPr>
              <a:t>.</a:t>
            </a:r>
            <a:endParaRPr lang="ru-RU" sz="2000" b="1" dirty="0">
              <a:solidFill>
                <a:schemeClr val="bg1"/>
              </a:solidFill>
              <a:latin typeface="Calibri" panose="020F0502020204030204" pitchFamily="34" charset="0"/>
            </a:endParaRPr>
          </a:p>
          <a:p>
            <a:pPr marL="457200" indent="-457200">
              <a:buAutoNum type="arabicPeriod"/>
            </a:pPr>
            <a:r>
              <a:rPr lang="ru-RU" sz="2000" b="1" dirty="0">
                <a:solidFill>
                  <a:schemeClr val="bg1"/>
                </a:solidFill>
                <a:latin typeface="Calibri" panose="020F0502020204030204" pitchFamily="34" charset="0"/>
              </a:rPr>
              <a:t>Прочитайте поэму А. С. Пушкина «Медный всадник» и дайте ответы на вопросы:</a:t>
            </a:r>
          </a:p>
          <a:p>
            <a:r>
              <a:rPr lang="ru-RU" sz="2000" b="1" dirty="0">
                <a:solidFill>
                  <a:schemeClr val="bg1"/>
                </a:solidFill>
                <a:latin typeface="Calibri" panose="020F0502020204030204" pitchFamily="34" charset="0"/>
              </a:rPr>
              <a:t>        а) В каком месте</a:t>
            </a:r>
            <a:r>
              <a:rPr lang="ru-RU" sz="2000" b="1" i="0" dirty="0">
                <a:solidFill>
                  <a:schemeClr val="bg1"/>
                </a:solidFill>
                <a:effectLst/>
                <a:latin typeface="Calibri" panose="020F0502020204030204" pitchFamily="34" charset="0"/>
              </a:rPr>
              <a:t> Петербурга </a:t>
            </a:r>
            <a:r>
              <a:rPr lang="ru-RU" sz="2000" b="1" dirty="0">
                <a:solidFill>
                  <a:schemeClr val="bg1"/>
                </a:solidFill>
                <a:latin typeface="Calibri" panose="020F0502020204030204" pitchFamily="34" charset="0"/>
              </a:rPr>
              <a:t>стоит </a:t>
            </a:r>
            <a:r>
              <a:rPr lang="ru-RU" sz="2000" b="1" i="0" dirty="0">
                <a:solidFill>
                  <a:schemeClr val="bg1"/>
                </a:solidFill>
                <a:effectLst/>
                <a:latin typeface="Calibri" panose="020F0502020204030204" pitchFamily="34" charset="0"/>
              </a:rPr>
              <a:t>памятник «Медный всадник»?</a:t>
            </a:r>
          </a:p>
          <a:p>
            <a:r>
              <a:rPr lang="ru-RU" sz="2000" b="1" dirty="0">
                <a:solidFill>
                  <a:schemeClr val="bg1"/>
                </a:solidFill>
                <a:latin typeface="Calibri" panose="020F0502020204030204" pitchFamily="34" charset="0"/>
              </a:rPr>
              <a:t>       б) Кому посвящен медный всадник ?</a:t>
            </a:r>
          </a:p>
          <a:p>
            <a:r>
              <a:rPr lang="ru-RU" sz="2000" b="1">
                <a:solidFill>
                  <a:schemeClr val="bg1"/>
                </a:solidFill>
                <a:latin typeface="Calibri" panose="020F0502020204030204" pitchFamily="34" charset="0"/>
              </a:rPr>
              <a:t>2</a:t>
            </a:r>
            <a:r>
              <a:rPr lang="ru-RU" sz="2000" b="1" dirty="0">
                <a:solidFill>
                  <a:schemeClr val="bg1"/>
                </a:solidFill>
                <a:latin typeface="Calibri" panose="020F0502020204030204" pitchFamily="34" charset="0"/>
              </a:rPr>
              <a:t>.  В какое время года в Петербурге бывают «белые ночи»?     </a:t>
            </a:r>
          </a:p>
          <a:p>
            <a:pPr>
              <a:tabLst>
                <a:tab pos="8704263" algn="l"/>
              </a:tabLst>
            </a:pPr>
            <a:r>
              <a:rPr lang="ru-RU" sz="2000" b="1" dirty="0">
                <a:solidFill>
                  <a:schemeClr val="bg1"/>
                </a:solidFill>
                <a:latin typeface="Calibri" panose="020F0502020204030204" pitchFamily="34" charset="0"/>
              </a:rPr>
              <a:t>3.   К какой повести Ф. М. Достоевского выполнена иллюстрация (на 1 слайде презентации)  </a:t>
            </a:r>
          </a:p>
          <a:p>
            <a:pPr>
              <a:tabLst>
                <a:tab pos="8704263" algn="l"/>
              </a:tabLst>
            </a:pPr>
            <a:r>
              <a:rPr lang="ru-RU" sz="2000" b="1" dirty="0">
                <a:solidFill>
                  <a:schemeClr val="bg1"/>
                </a:solidFill>
                <a:latin typeface="Calibri" panose="020F0502020204030204" pitchFamily="34" charset="0"/>
              </a:rPr>
              <a:t>       художником И.С. Глазуновым?</a:t>
            </a:r>
          </a:p>
          <a:p>
            <a:pPr marL="457200" indent="-457200">
              <a:buAutoNum type="arabicPeriod" startAt="4"/>
              <a:tabLst>
                <a:tab pos="8704263" algn="l"/>
              </a:tabLst>
            </a:pPr>
            <a:r>
              <a:rPr lang="ru-RU" sz="2000" b="1" dirty="0">
                <a:solidFill>
                  <a:schemeClr val="bg1"/>
                </a:solidFill>
                <a:latin typeface="Calibri" panose="020F0502020204030204" pitchFamily="34" charset="0"/>
              </a:rPr>
              <a:t>Назовите ФИО композитора – тезку художника Глазунова.</a:t>
            </a:r>
          </a:p>
          <a:p>
            <a:pPr marL="457200" indent="-457200">
              <a:buAutoNum type="arabicPeriod" startAt="4"/>
              <a:tabLst>
                <a:tab pos="8704263" algn="l"/>
              </a:tabLst>
            </a:pPr>
            <a:r>
              <a:rPr lang="ru-RU" sz="2000" b="1" dirty="0">
                <a:solidFill>
                  <a:schemeClr val="bg1"/>
                </a:solidFill>
                <a:latin typeface="Calibri" panose="020F0502020204030204" pitchFamily="34" charset="0"/>
              </a:rPr>
              <a:t>Как называется произведение П.И. Чайковского, которое написал сразу же по окончании работы над Первым концертом для фортепиано с оркестром, в качестве отдыха от трудной работы?</a:t>
            </a:r>
          </a:p>
          <a:p>
            <a:pPr marL="457200" indent="-457200">
              <a:buFontTx/>
              <a:buAutoNum type="arabicPeriod" startAt="4"/>
              <a:tabLst>
                <a:tab pos="8704263" algn="l"/>
              </a:tabLst>
            </a:pPr>
            <a:r>
              <a:rPr lang="ru-RU" sz="2000" b="1" dirty="0">
                <a:solidFill>
                  <a:schemeClr val="bg1"/>
                </a:solidFill>
                <a:latin typeface="Calibri" panose="020F0502020204030204" pitchFamily="34" charset="0"/>
              </a:rPr>
              <a:t>Какую картину П. И. Чайковский получил в подарок от художницы Анны </a:t>
            </a:r>
            <a:r>
              <a:rPr lang="ru-RU" sz="2000" b="1" dirty="0" err="1">
                <a:solidFill>
                  <a:schemeClr val="bg1"/>
                </a:solidFill>
                <a:latin typeface="Calibri" panose="020F0502020204030204" pitchFamily="34" charset="0"/>
              </a:rPr>
              <a:t>Фернов</a:t>
            </a:r>
            <a:r>
              <a:rPr lang="ru-RU" sz="2000" b="1" dirty="0">
                <a:solidFill>
                  <a:schemeClr val="bg1"/>
                </a:solidFill>
                <a:latin typeface="Calibri" panose="020F0502020204030204" pitchFamily="34" charset="0"/>
              </a:rPr>
              <a:t> после создания этого произведения: ор.26, 1875 год?</a:t>
            </a:r>
          </a:p>
          <a:p>
            <a:pPr marL="457200" indent="-457200">
              <a:buAutoNum type="arabicPeriod" startAt="4"/>
              <a:tabLst>
                <a:tab pos="8704263" algn="l"/>
              </a:tabLst>
            </a:pPr>
            <a:r>
              <a:rPr lang="ru-RU" sz="2000" b="1" dirty="0">
                <a:solidFill>
                  <a:schemeClr val="bg1"/>
                </a:solidFill>
                <a:latin typeface="Calibri" panose="020F0502020204030204" pitchFamily="34" charset="0"/>
              </a:rPr>
              <a:t> Назовите ФИО издателя всех сочинений П. И. Чайковского, с которым у композитора была дружба на протяжении всей творческой жизни композитора и какое произведение композитор посвятил этому человеку?</a:t>
            </a:r>
          </a:p>
          <a:p>
            <a:pPr>
              <a:tabLst>
                <a:tab pos="8704263" algn="l"/>
              </a:tabLst>
            </a:pPr>
            <a:r>
              <a:rPr lang="ru-RU" sz="2100" b="1" i="1" dirty="0">
                <a:solidFill>
                  <a:schemeClr val="bg1"/>
                </a:solidFill>
                <a:latin typeface="Calibri" panose="020F0502020204030204" pitchFamily="34" charset="0"/>
              </a:rPr>
              <a:t>      </a:t>
            </a:r>
            <a:r>
              <a:rPr lang="ru-RU" sz="2000" b="1" i="1" dirty="0">
                <a:solidFill>
                  <a:schemeClr val="bg1"/>
                </a:solidFill>
                <a:latin typeface="Calibri" panose="020F0502020204030204" pitchFamily="34" charset="0"/>
              </a:rPr>
              <a:t>             </a:t>
            </a:r>
          </a:p>
          <a:p>
            <a:pPr>
              <a:tabLst>
                <a:tab pos="8704263" algn="l"/>
              </a:tabLst>
            </a:pPr>
            <a:r>
              <a:rPr lang="ru-RU" sz="2000" b="1" i="1" dirty="0">
                <a:solidFill>
                  <a:schemeClr val="bg1"/>
                </a:solidFill>
                <a:latin typeface="Calibri" panose="020F0502020204030204" pitchFamily="34" charset="0"/>
              </a:rPr>
              <a:t>                           </a:t>
            </a:r>
            <a:r>
              <a:rPr lang="ru-RU" sz="2200" b="1" i="1" dirty="0">
                <a:solidFill>
                  <a:schemeClr val="bg1"/>
                </a:solidFill>
                <a:latin typeface="Calibri" panose="020F0502020204030204" pitchFamily="34" charset="0"/>
              </a:rPr>
              <a:t>Ответы присылайте на почту : </a:t>
            </a:r>
            <a:r>
              <a:rPr lang="en-US" sz="2200" b="1" i="1" dirty="0">
                <a:solidFill>
                  <a:schemeClr val="bg1"/>
                </a:solidFill>
                <a:latin typeface="Calibri" panose="020F0502020204030204" pitchFamily="34" charset="0"/>
              </a:rPr>
              <a:t>muzlitkolt@gmail.com</a:t>
            </a:r>
            <a:r>
              <a:rPr lang="ru-RU" sz="2200" b="1" i="1" dirty="0">
                <a:solidFill>
                  <a:schemeClr val="bg1"/>
                </a:solidFill>
                <a:latin typeface="Calibri" panose="020F0502020204030204" pitchFamily="34" charset="0"/>
              </a:rPr>
              <a:t> </a:t>
            </a:r>
            <a:endParaRPr lang="en-US" sz="2200" b="1" i="1" dirty="0">
              <a:solidFill>
                <a:schemeClr val="bg1"/>
              </a:solidFill>
              <a:latin typeface="Calibri" panose="020F0502020204030204" pitchFamily="34" charset="0"/>
            </a:endParaRPr>
          </a:p>
          <a:p>
            <a:r>
              <a:rPr lang="ru-RU" sz="2200" b="1" i="1" dirty="0">
                <a:solidFill>
                  <a:schemeClr val="bg1"/>
                </a:solidFill>
                <a:latin typeface="Calibri" panose="020F0502020204030204" pitchFamily="34" charset="0"/>
              </a:rPr>
              <a:t>            </a:t>
            </a:r>
            <a:r>
              <a:rPr lang="en-US" sz="2200" b="1" i="1" dirty="0">
                <a:solidFill>
                  <a:schemeClr val="bg1"/>
                </a:solidFill>
                <a:latin typeface="Calibri" panose="020F0502020204030204" pitchFamily="34" charset="0"/>
              </a:rPr>
              <a:t>(</a:t>
            </a:r>
            <a:r>
              <a:rPr lang="ru-RU" sz="2200" b="1" i="1" dirty="0">
                <a:solidFill>
                  <a:schemeClr val="bg1"/>
                </a:solidFill>
                <a:latin typeface="Calibri" panose="020F0502020204030204" pitchFamily="34" charset="0"/>
              </a:rPr>
              <a:t>выполненную работу можно принести в кабинет№6 – Визиренко Л. Ю.)</a:t>
            </a:r>
            <a:r>
              <a:rPr lang="en-US" sz="2200" b="1" i="1" dirty="0">
                <a:solidFill>
                  <a:schemeClr val="bg1"/>
                </a:solidFill>
                <a:latin typeface="Calibri" panose="020F0502020204030204" pitchFamily="34" charset="0"/>
              </a:rPr>
              <a:t> </a:t>
            </a:r>
            <a:r>
              <a:rPr lang="ru-RU" sz="2200" b="1" i="1" dirty="0">
                <a:solidFill>
                  <a:schemeClr val="bg1"/>
                </a:solidFill>
                <a:latin typeface="Calibri" panose="020F0502020204030204" pitchFamily="34" charset="0"/>
              </a:rPr>
              <a:t> </a:t>
            </a:r>
          </a:p>
        </p:txBody>
      </p:sp>
    </p:spTree>
    <p:extLst>
      <p:ext uri="{BB962C8B-B14F-4D97-AF65-F5344CB8AC3E}">
        <p14:creationId xmlns:p14="http://schemas.microsoft.com/office/powerpoint/2010/main" val="175464529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Контур">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Контур</Template>
  <TotalTime>3350</TotalTime>
  <Words>2073</Words>
  <Application>Microsoft Office PowerPoint</Application>
  <PresentationFormat>Широкоэкранный</PresentationFormat>
  <Paragraphs>86</Paragraphs>
  <Slides>12</Slides>
  <Notes>3</Notes>
  <HiddenSlides>0</HiddenSlides>
  <MMClips>3</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12</vt:i4>
      </vt:variant>
    </vt:vector>
  </HeadingPairs>
  <TitlesOfParts>
    <vt:vector size="18" baseType="lpstr">
      <vt:lpstr>Arial</vt:lpstr>
      <vt:lpstr>Calibri</vt:lpstr>
      <vt:lpstr>PT Serif Pro</vt:lpstr>
      <vt:lpstr>Roboto</vt:lpstr>
      <vt:lpstr>Tw Cen MT</vt:lpstr>
      <vt:lpstr>Контур</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Лидия Визиренко</dc:creator>
  <cp:lastModifiedBy>Лидия Визиренко</cp:lastModifiedBy>
  <cp:revision>668</cp:revision>
  <dcterms:created xsi:type="dcterms:W3CDTF">2022-05-02T06:30:19Z</dcterms:created>
  <dcterms:modified xsi:type="dcterms:W3CDTF">2026-06-17T00:11:04Z</dcterms:modified>
</cp:coreProperties>
</file>