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0" r:id="rId2"/>
    <p:sldId id="268" r:id="rId3"/>
    <p:sldId id="260" r:id="rId4"/>
    <p:sldId id="261" r:id="rId5"/>
    <p:sldId id="262" r:id="rId6"/>
    <p:sldId id="274" r:id="rId7"/>
    <p:sldId id="273"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Лидия Визиренко" initials="ЛВ" lastIdx="2" clrIdx="0">
    <p:extLst>
      <p:ext uri="{19B8F6BF-5375-455C-9EA6-DF929625EA0E}">
        <p15:presenceInfo xmlns:p15="http://schemas.microsoft.com/office/powerpoint/2012/main" userId="bbcf96ce2917082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7692" autoAdjust="0"/>
    <p:restoredTop sz="94660"/>
  </p:normalViewPr>
  <p:slideViewPr>
    <p:cSldViewPr snapToGrid="0">
      <p:cViewPr varScale="1">
        <p:scale>
          <a:sx n="72" d="100"/>
          <a:sy n="72" d="100"/>
        </p:scale>
        <p:origin x="60" y="2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ru-RU"/>
              <a:t>Образец заголовка</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10/13/2026</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ru-RU"/>
              <a:t>Образец заголовка</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dirty="0"/>
              <a:t>10/13/2026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41410" y="3073397"/>
            <a:ext cx="4878391"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3073397"/>
            <a:ext cx="4875210"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10/13/2026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10/13/2026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10/13/2026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ru-RU"/>
              <a:t>Вставка рисунка</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ru-RU"/>
              <a:t>Образец заголовка</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ru-RU"/>
              <a:t>Образец заголовка</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10/13/2026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ru-RU"/>
              <a:t>Образец заголовка</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10/13/2026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10/13/2026</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10.jp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6973690-F21E-4B76-BBA5-62568A891EC5}"/>
              </a:ext>
            </a:extLst>
          </p:cNvPr>
          <p:cNvSpPr txBox="1"/>
          <p:nvPr/>
        </p:nvSpPr>
        <p:spPr>
          <a:xfrm>
            <a:off x="2400300" y="685800"/>
            <a:ext cx="7696200" cy="646331"/>
          </a:xfrm>
          <a:prstGeom prst="rect">
            <a:avLst/>
          </a:prstGeom>
          <a:noFill/>
        </p:spPr>
        <p:txBody>
          <a:bodyPr wrap="square" rtlCol="0">
            <a:spAutoFit/>
          </a:bodyPr>
          <a:lstStyle/>
          <a:p>
            <a:r>
              <a:rPr lang="ru-RU" sz="3600" b="1" dirty="0">
                <a:solidFill>
                  <a:schemeClr val="bg1"/>
                </a:solidFill>
              </a:rPr>
              <a:t>   «МУЗЫКА НА ВСЕ ВРЕМЕНА»</a:t>
            </a:r>
          </a:p>
        </p:txBody>
      </p:sp>
      <p:sp>
        <p:nvSpPr>
          <p:cNvPr id="5" name="TextBox 4">
            <a:extLst>
              <a:ext uri="{FF2B5EF4-FFF2-40B4-BE49-F238E27FC236}">
                <a16:creationId xmlns:a16="http://schemas.microsoft.com/office/drawing/2014/main" id="{8D24623C-5724-477B-9C1E-7A56DF35F6BC}"/>
              </a:ext>
            </a:extLst>
          </p:cNvPr>
          <p:cNvSpPr txBox="1"/>
          <p:nvPr/>
        </p:nvSpPr>
        <p:spPr>
          <a:xfrm>
            <a:off x="2124074" y="1581150"/>
            <a:ext cx="7972425" cy="584775"/>
          </a:xfrm>
          <a:prstGeom prst="rect">
            <a:avLst/>
          </a:prstGeom>
          <a:noFill/>
        </p:spPr>
        <p:txBody>
          <a:bodyPr wrap="square" rtlCol="0">
            <a:spAutoFit/>
          </a:bodyPr>
          <a:lstStyle/>
          <a:p>
            <a:r>
              <a:rPr lang="ru-RU" sz="3200" b="1" dirty="0">
                <a:solidFill>
                  <a:schemeClr val="bg1"/>
                </a:solidFill>
              </a:rPr>
              <a:t>          « ИСКУССТВО 47 РЕГИОН»</a:t>
            </a:r>
          </a:p>
        </p:txBody>
      </p:sp>
      <p:sp>
        <p:nvSpPr>
          <p:cNvPr id="6" name="TextBox 5">
            <a:extLst>
              <a:ext uri="{FF2B5EF4-FFF2-40B4-BE49-F238E27FC236}">
                <a16:creationId xmlns:a16="http://schemas.microsoft.com/office/drawing/2014/main" id="{60C8386A-8B60-4071-8C19-69108C2C6D91}"/>
              </a:ext>
            </a:extLst>
          </p:cNvPr>
          <p:cNvSpPr txBox="1"/>
          <p:nvPr/>
        </p:nvSpPr>
        <p:spPr>
          <a:xfrm>
            <a:off x="1681163" y="2414945"/>
            <a:ext cx="9082088" cy="1200329"/>
          </a:xfrm>
          <a:prstGeom prst="rect">
            <a:avLst/>
          </a:prstGeom>
          <a:noFill/>
        </p:spPr>
        <p:txBody>
          <a:bodyPr wrap="square" rtlCol="0">
            <a:spAutoFit/>
          </a:bodyPr>
          <a:lstStyle/>
          <a:p>
            <a:r>
              <a:rPr lang="ru-RU" sz="3600" b="1" dirty="0">
                <a:solidFill>
                  <a:schemeClr val="bg1"/>
                </a:solidFill>
              </a:rPr>
              <a:t>     Автор Визиренко Лидия Юрьевна    </a:t>
            </a:r>
          </a:p>
          <a:p>
            <a:endParaRPr lang="ru-RU" sz="3600" b="1" dirty="0">
              <a:solidFill>
                <a:schemeClr val="bg1"/>
              </a:solidFill>
            </a:endParaRPr>
          </a:p>
        </p:txBody>
      </p:sp>
      <p:sp>
        <p:nvSpPr>
          <p:cNvPr id="7" name="TextBox 6">
            <a:extLst>
              <a:ext uri="{FF2B5EF4-FFF2-40B4-BE49-F238E27FC236}">
                <a16:creationId xmlns:a16="http://schemas.microsoft.com/office/drawing/2014/main" id="{FB03B89C-6972-4990-ABD5-836AB94990E0}"/>
              </a:ext>
            </a:extLst>
          </p:cNvPr>
          <p:cNvSpPr txBox="1"/>
          <p:nvPr/>
        </p:nvSpPr>
        <p:spPr>
          <a:xfrm>
            <a:off x="1681164" y="3861079"/>
            <a:ext cx="9082088" cy="1384995"/>
          </a:xfrm>
          <a:prstGeom prst="rect">
            <a:avLst/>
          </a:prstGeom>
          <a:noFill/>
        </p:spPr>
        <p:txBody>
          <a:bodyPr wrap="square" rtlCol="0">
            <a:spAutoFit/>
          </a:bodyPr>
          <a:lstStyle/>
          <a:p>
            <a:pPr marL="0" indent="0">
              <a:buNone/>
            </a:pPr>
            <a:r>
              <a:rPr lang="ru-RU" sz="2800" dirty="0">
                <a:solidFill>
                  <a:schemeClr val="bg1"/>
                </a:solidFill>
              </a:rPr>
              <a:t>                  </a:t>
            </a:r>
            <a:r>
              <a:rPr lang="ru-RU" sz="2800" b="1" dirty="0">
                <a:solidFill>
                  <a:schemeClr val="bg1"/>
                </a:solidFill>
              </a:rPr>
              <a:t>МАУ ДО «Колтушская ДШИ»  </a:t>
            </a:r>
          </a:p>
          <a:p>
            <a:pPr marL="0" indent="0">
              <a:buNone/>
            </a:pPr>
            <a:r>
              <a:rPr lang="ru-RU" sz="2800" b="1">
                <a:solidFill>
                  <a:schemeClr val="bg1"/>
                </a:solidFill>
              </a:rPr>
              <a:t>                         2026 -27 </a:t>
            </a:r>
            <a:r>
              <a:rPr lang="ru-RU" sz="2800" b="1" dirty="0">
                <a:solidFill>
                  <a:schemeClr val="bg1"/>
                </a:solidFill>
              </a:rPr>
              <a:t>учебный год</a:t>
            </a:r>
          </a:p>
          <a:p>
            <a:pPr marL="0" indent="0">
              <a:buNone/>
            </a:pPr>
            <a:r>
              <a:rPr lang="ru-RU" sz="2800" b="1" dirty="0">
                <a:solidFill>
                  <a:schemeClr val="bg1"/>
                </a:solidFill>
              </a:rPr>
              <a:t>                            ЗАНЯТИЕ ТРЕТЬЕ</a:t>
            </a:r>
          </a:p>
        </p:txBody>
      </p:sp>
    </p:spTree>
    <p:extLst>
      <p:ext uri="{BB962C8B-B14F-4D97-AF65-F5344CB8AC3E}">
        <p14:creationId xmlns:p14="http://schemas.microsoft.com/office/powerpoint/2010/main" val="38047938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A7722F-D066-466C-866A-234586C56F2C}"/>
              </a:ext>
            </a:extLst>
          </p:cNvPr>
          <p:cNvSpPr>
            <a:spLocks noGrp="1"/>
          </p:cNvSpPr>
          <p:nvPr>
            <p:ph type="title"/>
          </p:nvPr>
        </p:nvSpPr>
        <p:spPr>
          <a:xfrm>
            <a:off x="4705350" y="747307"/>
            <a:ext cx="6028158" cy="1405343"/>
          </a:xfrm>
        </p:spPr>
        <p:txBody>
          <a:bodyPr>
            <a:normAutofit/>
          </a:bodyPr>
          <a:lstStyle/>
          <a:p>
            <a:r>
              <a:rPr lang="ru-RU" sz="200" dirty="0">
                <a:solidFill>
                  <a:schemeClr val="bg1"/>
                </a:solidFill>
              </a:rPr>
              <a:t>»</a:t>
            </a:r>
          </a:p>
        </p:txBody>
      </p:sp>
      <p:sp>
        <p:nvSpPr>
          <p:cNvPr id="9" name="TextBox 8">
            <a:extLst>
              <a:ext uri="{FF2B5EF4-FFF2-40B4-BE49-F238E27FC236}">
                <a16:creationId xmlns:a16="http://schemas.microsoft.com/office/drawing/2014/main" id="{2AA62495-E76C-4BB0-8866-BC4B6141E4AD}"/>
              </a:ext>
            </a:extLst>
          </p:cNvPr>
          <p:cNvSpPr txBox="1"/>
          <p:nvPr/>
        </p:nvSpPr>
        <p:spPr>
          <a:xfrm>
            <a:off x="2398644" y="209550"/>
            <a:ext cx="9528314" cy="3170099"/>
          </a:xfrm>
          <a:prstGeom prst="rect">
            <a:avLst/>
          </a:prstGeom>
          <a:noFill/>
        </p:spPr>
        <p:txBody>
          <a:bodyPr wrap="square" rtlCol="0">
            <a:spAutoFit/>
          </a:bodyPr>
          <a:lstStyle/>
          <a:p>
            <a:r>
              <a:rPr lang="ru-RU" sz="2000" dirty="0">
                <a:solidFill>
                  <a:schemeClr val="bg1"/>
                </a:solidFill>
                <a:latin typeface="Calibri" panose="020F0502020204030204" pitchFamily="34" charset="0"/>
              </a:rPr>
              <a:t>«Муза осени» предлагает продолжить путешествие по Ленинградской области. Почему бы не последовать этому предложению? Ведь почти каждый этих мест уголок хранит память об истории музыки. И отправляемся мы в усадьбу Суйда. История этой усадьбы переплелась с историей семьи великого поэта -  Александра Сергеевича Пушкина.  В 1759 году мызу – усадьбу Суйда приобрел Абрам Петрович Ганнибал – прадед поэта, тот самый «арап Петра Великого», с которого начинается русская история предков поэта. 260 лет прошло с тех пор. Большой усадебный дом не сохранился и даже нет изображений поместья. Время, властно над архитектурой. Однако, оно не властно над памятью, тем более над историей поэзии и музыки. Наш интерес состоит в знакомстве с историей места, которое соотносится с историей </a:t>
            </a:r>
          </a:p>
        </p:txBody>
      </p:sp>
      <p:sp>
        <p:nvSpPr>
          <p:cNvPr id="3" name="TextBox 2">
            <a:extLst>
              <a:ext uri="{FF2B5EF4-FFF2-40B4-BE49-F238E27FC236}">
                <a16:creationId xmlns:a16="http://schemas.microsoft.com/office/drawing/2014/main" id="{515F9AC6-14C8-436F-9BBA-4265FA394BBE}"/>
              </a:ext>
            </a:extLst>
          </p:cNvPr>
          <p:cNvSpPr txBox="1"/>
          <p:nvPr/>
        </p:nvSpPr>
        <p:spPr>
          <a:xfrm flipH="1">
            <a:off x="323850" y="4914900"/>
            <a:ext cx="11868150" cy="523220"/>
          </a:xfrm>
          <a:prstGeom prst="rect">
            <a:avLst/>
          </a:prstGeom>
          <a:noFill/>
        </p:spPr>
        <p:txBody>
          <a:bodyPr wrap="square" rtlCol="0">
            <a:spAutoFit/>
          </a:bodyPr>
          <a:lstStyle/>
          <a:p>
            <a:r>
              <a:rPr lang="ru-RU" sz="2800" b="1" i="0" dirty="0">
                <a:solidFill>
                  <a:srgbClr val="333333"/>
                </a:solidFill>
                <a:effectLst/>
                <a:latin typeface="trebuchet ms" panose="020B0603020202020204" pitchFamily="34" charset="0"/>
              </a:rPr>
              <a:t> </a:t>
            </a:r>
            <a:endParaRPr lang="ru-RU" sz="2800" dirty="0">
              <a:solidFill>
                <a:schemeClr val="bg1"/>
              </a:solidFill>
            </a:endParaRPr>
          </a:p>
        </p:txBody>
      </p:sp>
      <p:sp>
        <p:nvSpPr>
          <p:cNvPr id="4" name="TextBox 3">
            <a:extLst>
              <a:ext uri="{FF2B5EF4-FFF2-40B4-BE49-F238E27FC236}">
                <a16:creationId xmlns:a16="http://schemas.microsoft.com/office/drawing/2014/main" id="{F0950978-9616-4BDA-A143-6952CF54F2EA}"/>
              </a:ext>
            </a:extLst>
          </p:cNvPr>
          <p:cNvSpPr txBox="1"/>
          <p:nvPr/>
        </p:nvSpPr>
        <p:spPr>
          <a:xfrm>
            <a:off x="178076" y="3428999"/>
            <a:ext cx="11868150" cy="3170099"/>
          </a:xfrm>
          <a:prstGeom prst="rect">
            <a:avLst/>
          </a:prstGeom>
          <a:noFill/>
        </p:spPr>
        <p:txBody>
          <a:bodyPr wrap="square" rtlCol="0">
            <a:spAutoFit/>
          </a:bodyPr>
          <a:lstStyle/>
          <a:p>
            <a:r>
              <a:rPr lang="ru-RU" sz="2000" dirty="0">
                <a:solidFill>
                  <a:schemeClr val="bg1"/>
                </a:solidFill>
                <a:latin typeface="Calibri" panose="020F0502020204030204" pitchFamily="34" charset="0"/>
              </a:rPr>
              <a:t> музыки. Музыка же всегда тесно связана с историй поэзии. Значит здесь мы получим новые музыкальные впечатления и знания. Прадед Александра Сергеевича Пушкина по материнской линии служил при императоре Петре </a:t>
            </a:r>
            <a:r>
              <a:rPr lang="en-US" sz="2000" dirty="0">
                <a:solidFill>
                  <a:schemeClr val="bg1"/>
                </a:solidFill>
                <a:latin typeface="Calibri" panose="020F0502020204030204" pitchFamily="34" charset="0"/>
              </a:rPr>
              <a:t>I</a:t>
            </a:r>
            <a:r>
              <a:rPr lang="ru-RU" sz="2000" dirty="0">
                <a:solidFill>
                  <a:schemeClr val="bg1"/>
                </a:solidFill>
                <a:latin typeface="Calibri" panose="020F0502020204030204" pitchFamily="34" charset="0"/>
              </a:rPr>
              <a:t>. Предположительно: семилетний Абрам (Ибрагим) – сын чернокожего князя, в результате военных конфликтов у себя на родине, был привезен в Москву, подарен Петру </a:t>
            </a:r>
            <a:r>
              <a:rPr lang="en-US" sz="2000" dirty="0">
                <a:solidFill>
                  <a:schemeClr val="bg1"/>
                </a:solidFill>
                <a:latin typeface="Calibri" panose="020F0502020204030204" pitchFamily="34" charset="0"/>
              </a:rPr>
              <a:t>I</a:t>
            </a:r>
            <a:r>
              <a:rPr lang="ru-RU" sz="2000" dirty="0">
                <a:solidFill>
                  <a:schemeClr val="bg1"/>
                </a:solidFill>
                <a:latin typeface="Calibri" panose="020F0502020204030204" pitchFamily="34" charset="0"/>
              </a:rPr>
              <a:t>. Крещен. Сам император- Петр Великий стал крестным отцом Абраму ( отсюда отчество – Петрович) и назначил его на должность арапа – помощника. Абрам Петрович Ганнибал имел прекрасное инженерное и военное образование, служил на ответственных должностях и был близким другом Петра </a:t>
            </a:r>
            <a:r>
              <a:rPr lang="en-US" sz="2000" dirty="0">
                <a:solidFill>
                  <a:schemeClr val="bg1"/>
                </a:solidFill>
                <a:latin typeface="Calibri" panose="020F0502020204030204" pitchFamily="34" charset="0"/>
              </a:rPr>
              <a:t>I</a:t>
            </a:r>
            <a:r>
              <a:rPr lang="ru-RU" sz="2000" dirty="0">
                <a:solidFill>
                  <a:schemeClr val="bg1"/>
                </a:solidFill>
                <a:latin typeface="Calibri" panose="020F0502020204030204" pitchFamily="34" charset="0"/>
              </a:rPr>
              <a:t>.  О дружбе, спорах и ссорах Петра Великого с Ганнибалом - прадедом великого поэта </a:t>
            </a:r>
            <a:r>
              <a:rPr lang="ru-RU" sz="2000">
                <a:solidFill>
                  <a:schemeClr val="bg1"/>
                </a:solidFill>
                <a:latin typeface="Calibri" panose="020F0502020204030204" pitchFamily="34" charset="0"/>
              </a:rPr>
              <a:t>существуют разные легенды</a:t>
            </a:r>
            <a:r>
              <a:rPr lang="ru-RU" sz="2000" dirty="0">
                <a:solidFill>
                  <a:schemeClr val="bg1"/>
                </a:solidFill>
                <a:latin typeface="Calibri" panose="020F0502020204030204" pitchFamily="34" charset="0"/>
              </a:rPr>
              <a:t>, истории, предположения и даже сказки. Есть фильм о том, что Петр </a:t>
            </a:r>
            <a:r>
              <a:rPr lang="en-US" sz="2000" dirty="0">
                <a:solidFill>
                  <a:schemeClr val="bg1"/>
                </a:solidFill>
                <a:latin typeface="Calibri" panose="020F0502020204030204" pitchFamily="34" charset="0"/>
              </a:rPr>
              <a:t>I</a:t>
            </a:r>
            <a:r>
              <a:rPr lang="ru-RU" sz="2000" dirty="0">
                <a:solidFill>
                  <a:schemeClr val="bg1"/>
                </a:solidFill>
                <a:latin typeface="Calibri" panose="020F0502020204030204" pitchFamily="34" charset="0"/>
              </a:rPr>
              <a:t> женил своего «арапа», но это - выдумка! Абрам Петрович был дважды женат…и без участия Его императорского величества</a:t>
            </a:r>
            <a:r>
              <a:rPr lang="ru-RU" sz="2000" dirty="0">
                <a:solidFill>
                  <a:schemeClr val="bg1"/>
                </a:solidFill>
              </a:rPr>
              <a:t>.</a:t>
            </a:r>
            <a:endParaRPr lang="ru-RU" sz="1400" dirty="0">
              <a:effectLst/>
              <a:latin typeface="Times New Roman" panose="02020603050405020304" pitchFamily="18" charset="0"/>
              <a:ea typeface="Times New Roman" panose="02020603050405020304" pitchFamily="18" charset="0"/>
            </a:endParaRPr>
          </a:p>
        </p:txBody>
      </p:sp>
      <p:pic>
        <p:nvPicPr>
          <p:cNvPr id="1026" name="Picture 2" descr="Портрет, некоторыми исследователями атрибутированный как портрет А. П. Ганнибала. По другим исследованиям, это портрет И. И. Меллер-Закомельского. Окончательного варианта атрибуции нет.">
            <a:extLst>
              <a:ext uri="{FF2B5EF4-FFF2-40B4-BE49-F238E27FC236}">
                <a16:creationId xmlns:a16="http://schemas.microsoft.com/office/drawing/2014/main" id="{AB42184F-EFB1-40A5-A243-0B9314115B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3119" y="167395"/>
            <a:ext cx="1795239" cy="22467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C9CD5C5-D4C7-85E2-3CED-01CD7CB390C7}"/>
              </a:ext>
            </a:extLst>
          </p:cNvPr>
          <p:cNvSpPr txBox="1"/>
          <p:nvPr/>
        </p:nvSpPr>
        <p:spPr>
          <a:xfrm>
            <a:off x="323850" y="2557669"/>
            <a:ext cx="2074794" cy="830997"/>
          </a:xfrm>
          <a:prstGeom prst="rect">
            <a:avLst/>
          </a:prstGeom>
          <a:noFill/>
        </p:spPr>
        <p:txBody>
          <a:bodyPr wrap="square" rtlCol="0">
            <a:spAutoFit/>
          </a:bodyPr>
          <a:lstStyle/>
          <a:p>
            <a:r>
              <a:rPr lang="ru-RU" sz="1600" b="1" i="0" dirty="0">
                <a:solidFill>
                  <a:srgbClr val="202122"/>
                </a:solidFill>
                <a:effectLst/>
                <a:latin typeface="Calibri" panose="020F0502020204030204" pitchFamily="34" charset="0"/>
              </a:rPr>
              <a:t>  Абрам (Ибрагим) Петрович Ганнибал</a:t>
            </a:r>
          </a:p>
          <a:p>
            <a:r>
              <a:rPr lang="ru-RU" sz="1600" b="1" dirty="0">
                <a:solidFill>
                  <a:srgbClr val="202122"/>
                </a:solidFill>
                <a:latin typeface="Calibri" panose="020F0502020204030204" pitchFamily="34" charset="0"/>
              </a:rPr>
              <a:t>     </a:t>
            </a:r>
            <a:r>
              <a:rPr lang="ru-RU" sz="1600" b="1" dirty="0"/>
              <a:t> </a:t>
            </a:r>
            <a:r>
              <a:rPr lang="ru-RU" sz="1600" b="1" dirty="0">
                <a:solidFill>
                  <a:schemeClr val="bg1"/>
                </a:solidFill>
                <a:latin typeface="Calibri" panose="020F0502020204030204" pitchFamily="34" charset="0"/>
              </a:rPr>
              <a:t>1696- 1781</a:t>
            </a:r>
            <a:endParaRPr lang="ru-RU" sz="1600" b="1" i="0" dirty="0">
              <a:solidFill>
                <a:schemeClr val="bg1"/>
              </a:solidFill>
              <a:effectLst/>
              <a:latin typeface="Calibri" panose="020F0502020204030204" pitchFamily="34" charset="0"/>
            </a:endParaRPr>
          </a:p>
        </p:txBody>
      </p:sp>
    </p:spTree>
    <p:extLst>
      <p:ext uri="{BB962C8B-B14F-4D97-AF65-F5344CB8AC3E}">
        <p14:creationId xmlns:p14="http://schemas.microsoft.com/office/powerpoint/2010/main" val="3245819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6875B2F-8155-48AC-B147-E18620C7CA4C}"/>
              </a:ext>
            </a:extLst>
          </p:cNvPr>
          <p:cNvSpPr/>
          <p:nvPr/>
        </p:nvSpPr>
        <p:spPr>
          <a:xfrm>
            <a:off x="544822" y="2274372"/>
            <a:ext cx="11059745" cy="369332"/>
          </a:xfrm>
          <a:prstGeom prst="rect">
            <a:avLst/>
          </a:prstGeom>
        </p:spPr>
        <p:txBody>
          <a:bodyPr wrap="square">
            <a:spAutoFit/>
          </a:bodyPr>
          <a:lstStyle/>
          <a:p>
            <a:r>
              <a:rPr lang="ru-RU" dirty="0">
                <a:solidFill>
                  <a:schemeClr val="bg1"/>
                </a:solidFill>
              </a:rPr>
              <a:t>.</a:t>
            </a:r>
            <a:endParaRPr lang="ru-RU" dirty="0"/>
          </a:p>
        </p:txBody>
      </p:sp>
      <p:pic>
        <p:nvPicPr>
          <p:cNvPr id="3" name="Рисунок 2">
            <a:extLst>
              <a:ext uri="{FF2B5EF4-FFF2-40B4-BE49-F238E27FC236}">
                <a16:creationId xmlns:a16="http://schemas.microsoft.com/office/drawing/2014/main" id="{65E8BD5C-8421-497A-A244-4E743719C3C3}"/>
              </a:ext>
            </a:extLst>
          </p:cNvPr>
          <p:cNvPicPr>
            <a:picLocks noChangeAspect="1"/>
          </p:cNvPicPr>
          <p:nvPr/>
        </p:nvPicPr>
        <p:blipFill>
          <a:blip r:embed="rId2"/>
          <a:stretch>
            <a:fillRect/>
          </a:stretch>
        </p:blipFill>
        <p:spPr>
          <a:xfrm>
            <a:off x="372544" y="138841"/>
            <a:ext cx="1514342" cy="198658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a:extLst>
              <a:ext uri="{FF2B5EF4-FFF2-40B4-BE49-F238E27FC236}">
                <a16:creationId xmlns:a16="http://schemas.microsoft.com/office/drawing/2014/main" id="{399AF457-00C9-411D-B99A-40D4B8B3C924}"/>
              </a:ext>
            </a:extLst>
          </p:cNvPr>
          <p:cNvSpPr txBox="1"/>
          <p:nvPr/>
        </p:nvSpPr>
        <p:spPr>
          <a:xfrm>
            <a:off x="2020891" y="138841"/>
            <a:ext cx="10027198" cy="2723823"/>
          </a:xfrm>
          <a:prstGeom prst="rect">
            <a:avLst/>
          </a:prstGeom>
          <a:noFill/>
        </p:spPr>
        <p:txBody>
          <a:bodyPr wrap="square" rtlCol="0">
            <a:spAutoFit/>
          </a:bodyPr>
          <a:lstStyle/>
          <a:p>
            <a:pPr algn="l"/>
            <a:r>
              <a:rPr lang="ru-RU" sz="1900" dirty="0">
                <a:solidFill>
                  <a:schemeClr val="bg1"/>
                </a:solidFill>
                <a:latin typeface="Calibri" panose="020F0502020204030204" pitchFamily="34" charset="0"/>
              </a:rPr>
              <a:t>Удивительная историческая личность легендарного «арапа Петра Великого» всю жизнь занимала великого поэта. Жизнь Ганнибала являла собой яркий и убедительный пример достойно прожитой жизни. Александр Сергеевич бесконечно уважал и гордился историей своих предков, о чем свидетельствуют его слова: «Гордиться славою своих предков не только можно, но и должно; не уважать оной есть постыдное малодушие». Прадеду Абраму Петровичу Ганнибалу  в своем творчестве он отводил</a:t>
            </a:r>
            <a:r>
              <a:rPr lang="ru-RU" sz="1900" dirty="0">
                <a:solidFill>
                  <a:schemeClr val="bg1"/>
                </a:solidFill>
              </a:rPr>
              <a:t> особое. С имени прадеда поэт начал писать свою автобиографию и собирался написать полную биографию рода Ганнибала. Но будучи прежде писателем и поэтом, Пушкин сделал его литературным персонажем в своем произведении. История жизни прадеда была интересна правнуку. И решил он написать про </a:t>
            </a:r>
            <a:endParaRPr lang="ru-RU" sz="1900" dirty="0">
              <a:solidFill>
                <a:schemeClr val="bg1"/>
              </a:solidFill>
              <a:latin typeface="Calibri" panose="020F0502020204030204" pitchFamily="34" charset="0"/>
            </a:endParaRPr>
          </a:p>
        </p:txBody>
      </p:sp>
      <p:sp>
        <p:nvSpPr>
          <p:cNvPr id="2" name="TextBox 1">
            <a:extLst>
              <a:ext uri="{FF2B5EF4-FFF2-40B4-BE49-F238E27FC236}">
                <a16:creationId xmlns:a16="http://schemas.microsoft.com/office/drawing/2014/main" id="{E84611C9-9A38-4801-8D64-1F2FAB41765B}"/>
              </a:ext>
            </a:extLst>
          </p:cNvPr>
          <p:cNvSpPr txBox="1"/>
          <p:nvPr/>
        </p:nvSpPr>
        <p:spPr>
          <a:xfrm>
            <a:off x="143911" y="2859148"/>
            <a:ext cx="11904179" cy="4216539"/>
          </a:xfrm>
          <a:prstGeom prst="rect">
            <a:avLst/>
          </a:prstGeom>
          <a:noFill/>
        </p:spPr>
        <p:txBody>
          <a:bodyPr wrap="square" rtlCol="0">
            <a:spAutoFit/>
          </a:bodyPr>
          <a:lstStyle/>
          <a:p>
            <a:r>
              <a:rPr lang="ru-RU" sz="2000" dirty="0">
                <a:solidFill>
                  <a:schemeClr val="bg1"/>
                </a:solidFill>
                <a:latin typeface="Calibri" panose="020F0502020204030204" pitchFamily="34" charset="0"/>
              </a:rPr>
              <a:t>женитьбу арапа, которая нашла свое романтическое описание в романе Пушкина «Арап Петра Великого». В романе царь пожелал устроить личное счастье своему крестнику- Ибрагиму. Однако, исторический правды в этом сюжете нет. Как и нет счастливого окончания любовной истории в романе. Великий сказочник и драматург Пушкин не мог закончить роман свадьбой, иначе интрига сюжета  слишком прозаично была бы исчерпана. А такого в творчестве Пушкина и не могло быть. Эпиграфом к роману Пушкин взял свое стихотворение о женитьбе царского арапа, написанное на манер русской сказки, а там то - все…совсем про другое …</a:t>
            </a:r>
            <a:r>
              <a:rPr lang="ru-RU" sz="2000"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rPr>
              <a:t>.</a:t>
            </a:r>
            <a:r>
              <a:rPr lang="ru-RU" sz="2000" dirty="0">
                <a:solidFill>
                  <a:schemeClr val="bg1"/>
                </a:solidFill>
                <a:latin typeface="Calibri" panose="020F0502020204030204" pitchFamily="34" charset="0"/>
              </a:rPr>
              <a:t> В стихотворении слышится недосказанность: будет ли радость Арапу Петра Великого. Можно строить предположения, придумывать продолжение: трудно или легко арапу достанется счастье, а может и вовсе счастья не случится. Как и в жизни Ганнибала , так и в романе «Арап Петра Великого», Абрам Петрович всегда рядом с государем своим Петром </a:t>
            </a:r>
            <a:r>
              <a:rPr lang="en-US" sz="2000" dirty="0">
                <a:solidFill>
                  <a:schemeClr val="bg1"/>
                </a:solidFill>
                <a:latin typeface="Calibri" panose="020F0502020204030204" pitchFamily="34" charset="0"/>
              </a:rPr>
              <a:t>I</a:t>
            </a:r>
            <a:r>
              <a:rPr lang="ru-RU" sz="2000" dirty="0">
                <a:solidFill>
                  <a:schemeClr val="bg1"/>
                </a:solidFill>
                <a:latin typeface="Calibri" panose="020F0502020204030204" pitchFamily="34" charset="0"/>
              </a:rPr>
              <a:t>.  Верой и правдой Арап служит царю. Может высказать царю свое несогласие на что -либо</a:t>
            </a:r>
            <a:r>
              <a:rPr lang="ru-RU" sz="2000" dirty="0">
                <a:solidFill>
                  <a:schemeClr val="bg1"/>
                </a:solidFill>
              </a:rPr>
              <a:t>. Да и кто же знает- чем обернется это несогласие?  Крутой нрав у Петра Великого: может наказать, а может и миловать строптивого. </a:t>
            </a:r>
            <a:endParaRPr lang="ru-RU" sz="2000" dirty="0">
              <a:solidFill>
                <a:srgbClr val="333333"/>
              </a:solidFill>
              <a:latin typeface="Calibri" panose="020F0502020204030204" pitchFamily="34" charset="0"/>
              <a:ea typeface="Times New Roman" panose="02020603050405020304" pitchFamily="18" charset="0"/>
              <a:cs typeface="Times New Roman" panose="02020603050405020304" pitchFamily="18" charset="0"/>
            </a:endParaRPr>
          </a:p>
          <a:p>
            <a:endParaRPr lang="ru-RU" sz="2800" dirty="0">
              <a:solidFill>
                <a:schemeClr val="bg1"/>
              </a:solidFill>
            </a:endParaRPr>
          </a:p>
        </p:txBody>
      </p:sp>
      <p:sp>
        <p:nvSpPr>
          <p:cNvPr id="6" name="TextBox 5">
            <a:extLst>
              <a:ext uri="{FF2B5EF4-FFF2-40B4-BE49-F238E27FC236}">
                <a16:creationId xmlns:a16="http://schemas.microsoft.com/office/drawing/2014/main" id="{3C3558FF-146C-492A-9572-33FFD8CD81B7}"/>
              </a:ext>
            </a:extLst>
          </p:cNvPr>
          <p:cNvSpPr txBox="1"/>
          <p:nvPr/>
        </p:nvSpPr>
        <p:spPr>
          <a:xfrm>
            <a:off x="238539" y="2125424"/>
            <a:ext cx="1942686" cy="584775"/>
          </a:xfrm>
          <a:prstGeom prst="rect">
            <a:avLst/>
          </a:prstGeom>
          <a:noFill/>
        </p:spPr>
        <p:txBody>
          <a:bodyPr wrap="square" rtlCol="0">
            <a:spAutoFit/>
          </a:bodyPr>
          <a:lstStyle/>
          <a:p>
            <a:r>
              <a:rPr lang="ru-RU" sz="1600" b="1" dirty="0">
                <a:solidFill>
                  <a:schemeClr val="bg1"/>
                </a:solidFill>
                <a:latin typeface="Calibri" panose="020F0502020204030204" pitchFamily="34" charset="0"/>
              </a:rPr>
              <a:t>   А.С. Пушкин</a:t>
            </a:r>
          </a:p>
          <a:p>
            <a:r>
              <a:rPr lang="ru-RU" sz="1600" b="1" dirty="0">
                <a:solidFill>
                  <a:schemeClr val="bg1"/>
                </a:solidFill>
                <a:latin typeface="Calibri" panose="020F0502020204030204" pitchFamily="34" charset="0"/>
              </a:rPr>
              <a:t>    1799 - 1837</a:t>
            </a:r>
          </a:p>
        </p:txBody>
      </p:sp>
    </p:spTree>
    <p:extLst>
      <p:ext uri="{BB962C8B-B14F-4D97-AF65-F5344CB8AC3E}">
        <p14:creationId xmlns:p14="http://schemas.microsoft.com/office/powerpoint/2010/main" val="32135759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069BE08-A67B-4810-BF7A-D8158F36AC57}"/>
              </a:ext>
            </a:extLst>
          </p:cNvPr>
          <p:cNvSpPr>
            <a:spLocks noGrp="1"/>
          </p:cNvSpPr>
          <p:nvPr>
            <p:ph type="title"/>
          </p:nvPr>
        </p:nvSpPr>
        <p:spPr>
          <a:xfrm>
            <a:off x="1157490" y="1101616"/>
            <a:ext cx="10221578" cy="860545"/>
          </a:xfrm>
        </p:spPr>
        <p:txBody>
          <a:bodyPr>
            <a:normAutofit fontScale="90000"/>
          </a:bodyPr>
          <a:lstStyle/>
          <a:p>
            <a:br>
              <a:rPr lang="ru-RU" sz="2700" dirty="0">
                <a:solidFill>
                  <a:schemeClr val="bg1"/>
                </a:solidFill>
              </a:rPr>
            </a:br>
            <a:br>
              <a:rPr lang="ru-RU" sz="2700" dirty="0">
                <a:solidFill>
                  <a:schemeClr val="bg1"/>
                </a:solidFill>
              </a:rPr>
            </a:br>
            <a:br>
              <a:rPr lang="ru-RU" sz="2700" dirty="0">
                <a:solidFill>
                  <a:schemeClr val="bg1"/>
                </a:solidFill>
              </a:rPr>
            </a:br>
            <a:endParaRPr lang="ru-RU" sz="2700" dirty="0">
              <a:solidFill>
                <a:schemeClr val="bg1"/>
              </a:solidFill>
            </a:endParaRPr>
          </a:p>
        </p:txBody>
      </p:sp>
      <p:pic>
        <p:nvPicPr>
          <p:cNvPr id="4" name="Рисунок 3">
            <a:extLst>
              <a:ext uri="{FF2B5EF4-FFF2-40B4-BE49-F238E27FC236}">
                <a16:creationId xmlns:a16="http://schemas.microsoft.com/office/drawing/2014/main" id="{EC42E872-EF6C-4743-89CD-6A251A6B4888}"/>
              </a:ext>
            </a:extLst>
          </p:cNvPr>
          <p:cNvPicPr>
            <a:picLocks noChangeAspect="1"/>
          </p:cNvPicPr>
          <p:nvPr/>
        </p:nvPicPr>
        <p:blipFill>
          <a:blip r:embed="rId2"/>
          <a:stretch>
            <a:fillRect/>
          </a:stretch>
        </p:blipFill>
        <p:spPr>
          <a:xfrm>
            <a:off x="702365" y="431821"/>
            <a:ext cx="3578087" cy="3776869"/>
          </a:xfrm>
          <a:prstGeom prst="rect">
            <a:avLst/>
          </a:prstGeom>
        </p:spPr>
      </p:pic>
      <p:sp>
        <p:nvSpPr>
          <p:cNvPr id="5" name="TextBox 4">
            <a:extLst>
              <a:ext uri="{FF2B5EF4-FFF2-40B4-BE49-F238E27FC236}">
                <a16:creationId xmlns:a16="http://schemas.microsoft.com/office/drawing/2014/main" id="{92883462-7FF5-47B5-B1AD-925CAEA66CB2}"/>
              </a:ext>
            </a:extLst>
          </p:cNvPr>
          <p:cNvSpPr txBox="1"/>
          <p:nvPr/>
        </p:nvSpPr>
        <p:spPr>
          <a:xfrm flipH="1">
            <a:off x="4735575" y="675861"/>
            <a:ext cx="6298934" cy="3108543"/>
          </a:xfrm>
          <a:prstGeom prst="rect">
            <a:avLst/>
          </a:prstGeom>
          <a:noFill/>
        </p:spPr>
        <p:txBody>
          <a:bodyPr wrap="square" rtlCol="0">
            <a:spAutoFit/>
          </a:bodyPr>
          <a:lstStyle/>
          <a:p>
            <a:pPr algn="l"/>
            <a:r>
              <a:rPr lang="ru-RU" sz="2800" b="1" i="1" dirty="0">
                <a:solidFill>
                  <a:srgbClr val="000000"/>
                </a:solidFill>
                <a:effectLst/>
                <a:latin typeface="Calibri" panose="020F0502020204030204" pitchFamily="34" charset="0"/>
              </a:rPr>
              <a:t>Как жениться задумал царский арап,</a:t>
            </a:r>
            <a:endParaRPr lang="ru-RU" sz="2800" b="1" i="0" dirty="0">
              <a:solidFill>
                <a:srgbClr val="000000"/>
              </a:solidFill>
              <a:effectLst/>
              <a:latin typeface="Calibri" panose="020F0502020204030204" pitchFamily="34" charset="0"/>
            </a:endParaRPr>
          </a:p>
          <a:p>
            <a:pPr algn="l"/>
            <a:r>
              <a:rPr lang="ru-RU" sz="2800" b="1" i="1" dirty="0">
                <a:solidFill>
                  <a:srgbClr val="000000"/>
                </a:solidFill>
                <a:effectLst/>
                <a:latin typeface="Calibri" panose="020F0502020204030204" pitchFamily="34" charset="0"/>
              </a:rPr>
              <a:t>Меж боярынь арап похаживает,</a:t>
            </a:r>
            <a:endParaRPr lang="ru-RU" sz="2800" b="1" i="0" dirty="0">
              <a:solidFill>
                <a:srgbClr val="000000"/>
              </a:solidFill>
              <a:effectLst/>
              <a:latin typeface="Calibri" panose="020F0502020204030204" pitchFamily="34" charset="0"/>
            </a:endParaRPr>
          </a:p>
          <a:p>
            <a:pPr algn="l"/>
            <a:r>
              <a:rPr lang="ru-RU" sz="2800" b="1" i="1" dirty="0">
                <a:solidFill>
                  <a:srgbClr val="000000"/>
                </a:solidFill>
                <a:effectLst/>
                <a:latin typeface="Calibri" panose="020F0502020204030204" pitchFamily="34" charset="0"/>
              </a:rPr>
              <a:t>На боярышень арап поглядывает.</a:t>
            </a:r>
            <a:endParaRPr lang="ru-RU" sz="2800" b="1" i="0" dirty="0">
              <a:solidFill>
                <a:srgbClr val="000000"/>
              </a:solidFill>
              <a:effectLst/>
              <a:latin typeface="Calibri" panose="020F0502020204030204" pitchFamily="34" charset="0"/>
            </a:endParaRPr>
          </a:p>
          <a:p>
            <a:pPr algn="l"/>
            <a:r>
              <a:rPr lang="ru-RU" sz="2800" b="1" i="1" dirty="0">
                <a:solidFill>
                  <a:srgbClr val="000000"/>
                </a:solidFill>
                <a:effectLst/>
                <a:latin typeface="Calibri" panose="020F0502020204030204" pitchFamily="34" charset="0"/>
              </a:rPr>
              <a:t>Что выбрал арап себе сударушку,</a:t>
            </a:r>
            <a:endParaRPr lang="ru-RU" sz="2800" b="1" i="0" dirty="0">
              <a:solidFill>
                <a:srgbClr val="000000"/>
              </a:solidFill>
              <a:effectLst/>
              <a:latin typeface="Calibri" panose="020F0502020204030204" pitchFamily="34" charset="0"/>
            </a:endParaRPr>
          </a:p>
          <a:p>
            <a:pPr algn="l"/>
            <a:r>
              <a:rPr lang="ru-RU" sz="2800" b="1" i="1" dirty="0">
                <a:solidFill>
                  <a:srgbClr val="000000"/>
                </a:solidFill>
                <a:effectLst/>
                <a:latin typeface="Calibri" panose="020F0502020204030204" pitchFamily="34" charset="0"/>
              </a:rPr>
              <a:t>Черный ворон белую лебёдушку.</a:t>
            </a:r>
            <a:endParaRPr lang="ru-RU" sz="2800" b="1" i="0" dirty="0">
              <a:solidFill>
                <a:srgbClr val="000000"/>
              </a:solidFill>
              <a:effectLst/>
              <a:latin typeface="Calibri" panose="020F0502020204030204" pitchFamily="34" charset="0"/>
            </a:endParaRPr>
          </a:p>
          <a:p>
            <a:pPr algn="l"/>
            <a:r>
              <a:rPr lang="ru-RU" sz="2800" b="1" i="1" dirty="0">
                <a:solidFill>
                  <a:srgbClr val="000000"/>
                </a:solidFill>
                <a:effectLst/>
                <a:latin typeface="Calibri" panose="020F0502020204030204" pitchFamily="34" charset="0"/>
              </a:rPr>
              <a:t>А как он, арап, чернёшенек,</a:t>
            </a:r>
            <a:endParaRPr lang="ru-RU" sz="2800" b="1" i="0" dirty="0">
              <a:solidFill>
                <a:srgbClr val="000000"/>
              </a:solidFill>
              <a:effectLst/>
              <a:latin typeface="Calibri" panose="020F0502020204030204" pitchFamily="34" charset="0"/>
            </a:endParaRPr>
          </a:p>
          <a:p>
            <a:pPr algn="l"/>
            <a:r>
              <a:rPr lang="ru-RU" sz="2800" b="1" i="1" dirty="0">
                <a:solidFill>
                  <a:srgbClr val="000000"/>
                </a:solidFill>
                <a:effectLst/>
                <a:latin typeface="Calibri" panose="020F0502020204030204" pitchFamily="34" charset="0"/>
              </a:rPr>
              <a:t>А она-то, душа, белёшенька</a:t>
            </a:r>
            <a:r>
              <a:rPr lang="ru-RU" sz="2800" b="0" i="1" dirty="0">
                <a:solidFill>
                  <a:srgbClr val="000000"/>
                </a:solidFill>
                <a:effectLst/>
                <a:latin typeface="Calibri" panose="020F0502020204030204" pitchFamily="34" charset="0"/>
              </a:rPr>
              <a:t>.</a:t>
            </a:r>
            <a:endParaRPr lang="ru-RU" sz="2800" b="0" i="0" dirty="0">
              <a:solidFill>
                <a:srgbClr val="000000"/>
              </a:solidFill>
              <a:effectLst/>
              <a:latin typeface="Calibri" panose="020F0502020204030204" pitchFamily="34" charset="0"/>
            </a:endParaRPr>
          </a:p>
        </p:txBody>
      </p:sp>
      <p:sp>
        <p:nvSpPr>
          <p:cNvPr id="3" name="TextBox 2">
            <a:extLst>
              <a:ext uri="{FF2B5EF4-FFF2-40B4-BE49-F238E27FC236}">
                <a16:creationId xmlns:a16="http://schemas.microsoft.com/office/drawing/2014/main" id="{00FE32DA-5279-48C0-91E7-EC8D06D115A4}"/>
              </a:ext>
            </a:extLst>
          </p:cNvPr>
          <p:cNvSpPr txBox="1"/>
          <p:nvPr/>
        </p:nvSpPr>
        <p:spPr>
          <a:xfrm>
            <a:off x="331304" y="4537744"/>
            <a:ext cx="11436626" cy="1384995"/>
          </a:xfrm>
          <a:prstGeom prst="rect">
            <a:avLst/>
          </a:prstGeom>
          <a:noFill/>
        </p:spPr>
        <p:txBody>
          <a:bodyPr wrap="square" rtlCol="0">
            <a:spAutoFit/>
          </a:bodyPr>
          <a:lstStyle/>
          <a:p>
            <a:r>
              <a:rPr lang="ru-RU" sz="2800" b="1" i="1" dirty="0">
                <a:solidFill>
                  <a:schemeClr val="bg1"/>
                </a:solidFill>
                <a:latin typeface="Calibri" panose="020F0502020204030204" pitchFamily="34" charset="0"/>
              </a:rPr>
              <a:t>       Недосказанность в эпиграфе А. Пушкина к роману дала полет  </a:t>
            </a:r>
          </a:p>
          <a:p>
            <a:r>
              <a:rPr lang="ru-RU" sz="2800" b="1" i="1" dirty="0">
                <a:solidFill>
                  <a:schemeClr val="bg1"/>
                </a:solidFill>
                <a:latin typeface="Calibri" panose="020F0502020204030204" pitchFamily="34" charset="0"/>
              </a:rPr>
              <a:t>  творческой фантазии  кинорежиссеру Александру Митта…и случился счастливый конец в любовной  истории.  </a:t>
            </a:r>
            <a:endParaRPr lang="ru-RU" sz="2800" b="1" i="1" dirty="0">
              <a:latin typeface="Calibri" panose="020F0502020204030204" pitchFamily="34" charset="0"/>
            </a:endParaRPr>
          </a:p>
        </p:txBody>
      </p:sp>
    </p:spTree>
    <p:extLst>
      <p:ext uri="{BB962C8B-B14F-4D97-AF65-F5344CB8AC3E}">
        <p14:creationId xmlns:p14="http://schemas.microsoft.com/office/powerpoint/2010/main" val="28325868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5E6FDD-27AD-4095-8A10-543E249103B8}"/>
              </a:ext>
            </a:extLst>
          </p:cNvPr>
          <p:cNvSpPr txBox="1"/>
          <p:nvPr/>
        </p:nvSpPr>
        <p:spPr>
          <a:xfrm flipH="1">
            <a:off x="4280451" y="384313"/>
            <a:ext cx="7659757" cy="5878532"/>
          </a:xfrm>
          <a:prstGeom prst="rect">
            <a:avLst/>
          </a:prstGeom>
          <a:noFill/>
        </p:spPr>
        <p:txBody>
          <a:bodyPr wrap="square" rtlCol="0">
            <a:spAutoFit/>
          </a:bodyPr>
          <a:lstStyle/>
          <a:p>
            <a:r>
              <a:rPr lang="ru-RU" sz="2200" i="1" dirty="0">
                <a:solidFill>
                  <a:schemeClr val="bg1"/>
                </a:solidFill>
                <a:latin typeface="Calibri" panose="020F0502020204030204" pitchFamily="34" charset="0"/>
              </a:rPr>
              <a:t>В 1976 году на экраны вышел фильм – мелодрама «Сказ про то, как царь Пётр арапа женил». Александр Наумович Митта говорил, что это не экранизация пушкинского романа, но на самом деле значительная часть фильма представляет собой пересказ «Арапа Петра Великого», только с другими именами героев. И, с легкой руки кинорежиссера Александра Митты, многие стали думать: хоть и не закончил Александр Сергеевич свое произведение, но финал его должен быть таким, конечно же, свадьба героев была.</a:t>
            </a:r>
          </a:p>
          <a:p>
            <a:r>
              <a:rPr lang="ru-RU" sz="2200" i="1" dirty="0">
                <a:solidFill>
                  <a:schemeClr val="bg1"/>
                </a:solidFill>
                <a:latin typeface="Calibri" panose="020F0502020204030204" pitchFamily="34" charset="0"/>
              </a:rPr>
              <a:t>В фильме снимались известные, замечательные актеры: Владимир Высоцкий, Олег Табаков, Алексей Петренко, Владимир Меньшов, Ирина Мазуркевич. Музыку к фильму написал композитор Альфред Шнитке. Владимир Высоцкий, сыгравший арапа написал специально для фильма две песни: «Разбойничья» и «Купола», но эти песни не вошли в фильм и исполнялись отдельно</a:t>
            </a:r>
            <a:r>
              <a:rPr lang="ru-RU" sz="2400" i="1" dirty="0">
                <a:solidFill>
                  <a:schemeClr val="bg1"/>
                </a:solidFill>
              </a:rPr>
              <a:t>. </a:t>
            </a:r>
          </a:p>
        </p:txBody>
      </p:sp>
      <p:pic>
        <p:nvPicPr>
          <p:cNvPr id="1026" name="Picture 2">
            <a:extLst>
              <a:ext uri="{FF2B5EF4-FFF2-40B4-BE49-F238E27FC236}">
                <a16:creationId xmlns:a16="http://schemas.microsoft.com/office/drawing/2014/main" id="{BA431A4A-9ABB-4AEA-BD3C-0B3E89318B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790" y="3144078"/>
            <a:ext cx="3723861" cy="3362739"/>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2" descr="Сказ про то, как царь Петр арапа женил">
            <a:extLst>
              <a:ext uri="{FF2B5EF4-FFF2-40B4-BE49-F238E27FC236}">
                <a16:creationId xmlns:a16="http://schemas.microsoft.com/office/drawing/2014/main" id="{E6BBC315-6B6B-F46C-1B11-498C86DCA9F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6" name="Рисунок 5">
            <a:extLst>
              <a:ext uri="{FF2B5EF4-FFF2-40B4-BE49-F238E27FC236}">
                <a16:creationId xmlns:a16="http://schemas.microsoft.com/office/drawing/2014/main" id="{D37A4710-4CF1-326D-F304-32CACC71B658}"/>
              </a:ext>
            </a:extLst>
          </p:cNvPr>
          <p:cNvPicPr>
            <a:picLocks noChangeAspect="1"/>
          </p:cNvPicPr>
          <p:nvPr/>
        </p:nvPicPr>
        <p:blipFill>
          <a:blip r:embed="rId3"/>
          <a:stretch>
            <a:fillRect/>
          </a:stretch>
        </p:blipFill>
        <p:spPr>
          <a:xfrm>
            <a:off x="251790" y="198784"/>
            <a:ext cx="3723861" cy="2776012"/>
          </a:xfrm>
          <a:prstGeom prst="rect">
            <a:avLst/>
          </a:prstGeom>
        </p:spPr>
      </p:pic>
    </p:spTree>
    <p:extLst>
      <p:ext uri="{BB962C8B-B14F-4D97-AF65-F5344CB8AC3E}">
        <p14:creationId xmlns:p14="http://schemas.microsoft.com/office/powerpoint/2010/main" val="42424276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молчи">
            <a:hlinkClick r:id="" action="ppaction://media"/>
            <a:extLst>
              <a:ext uri="{FF2B5EF4-FFF2-40B4-BE49-F238E27FC236}">
                <a16:creationId xmlns:a16="http://schemas.microsoft.com/office/drawing/2014/main" id="{F47D7C21-1144-46D8-8417-45C2F7C095E7}"/>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952625" y="1098351"/>
            <a:ext cx="8286750" cy="4661297"/>
          </a:xfrm>
          <a:prstGeom prst="rect">
            <a:avLst/>
          </a:prstGeom>
        </p:spPr>
      </p:pic>
      <p:sp>
        <p:nvSpPr>
          <p:cNvPr id="2" name="TextBox 1">
            <a:extLst>
              <a:ext uri="{FF2B5EF4-FFF2-40B4-BE49-F238E27FC236}">
                <a16:creationId xmlns:a16="http://schemas.microsoft.com/office/drawing/2014/main" id="{E07DB871-2E1A-42F5-9BD8-86D4B93C5849}"/>
              </a:ext>
            </a:extLst>
          </p:cNvPr>
          <p:cNvSpPr txBox="1"/>
          <p:nvPr/>
        </p:nvSpPr>
        <p:spPr>
          <a:xfrm>
            <a:off x="1171575" y="400049"/>
            <a:ext cx="9848850" cy="461665"/>
          </a:xfrm>
          <a:prstGeom prst="rect">
            <a:avLst/>
          </a:prstGeom>
          <a:noFill/>
        </p:spPr>
        <p:txBody>
          <a:bodyPr wrap="square" rtlCol="0">
            <a:spAutoFit/>
          </a:bodyPr>
          <a:lstStyle/>
          <a:p>
            <a:r>
              <a:rPr lang="ru-RU" sz="2400" b="1" dirty="0">
                <a:solidFill>
                  <a:schemeClr val="bg1"/>
                </a:solidFill>
                <a:latin typeface="Calibri" panose="020F0502020204030204" pitchFamily="34" charset="0"/>
              </a:rPr>
              <a:t>            Кадр из фильма «Сказ про то, как царь Пётр арапа женил»</a:t>
            </a:r>
          </a:p>
        </p:txBody>
      </p:sp>
    </p:spTree>
    <p:extLst>
      <p:ext uri="{BB962C8B-B14F-4D97-AF65-F5344CB8AC3E}">
        <p14:creationId xmlns:p14="http://schemas.microsoft.com/office/powerpoint/2010/main" val="544522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34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videoplayback (8)">
            <a:hlinkClick r:id="" action="ppaction://media"/>
            <a:extLst>
              <a:ext uri="{FF2B5EF4-FFF2-40B4-BE49-F238E27FC236}">
                <a16:creationId xmlns:a16="http://schemas.microsoft.com/office/drawing/2014/main" id="{A1B1294F-D3BD-48C6-8CA0-620FAE0D765D}"/>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361925" y="1343781"/>
            <a:ext cx="7119302" cy="3968028"/>
          </a:xfrm>
          <a:prstGeom prst="rect">
            <a:avLst/>
          </a:prstGeom>
        </p:spPr>
      </p:pic>
      <p:pic>
        <p:nvPicPr>
          <p:cNvPr id="4" name="Рисунок 3">
            <a:extLst>
              <a:ext uri="{FF2B5EF4-FFF2-40B4-BE49-F238E27FC236}">
                <a16:creationId xmlns:a16="http://schemas.microsoft.com/office/drawing/2014/main" id="{90E4EE68-217C-4A0D-8CEA-9AB41CAD07DC}"/>
              </a:ext>
            </a:extLst>
          </p:cNvPr>
          <p:cNvPicPr>
            <a:picLocks noChangeAspect="1"/>
          </p:cNvPicPr>
          <p:nvPr/>
        </p:nvPicPr>
        <p:blipFill>
          <a:blip r:embed="rId5"/>
          <a:stretch>
            <a:fillRect/>
          </a:stretch>
        </p:blipFill>
        <p:spPr>
          <a:xfrm>
            <a:off x="366168" y="219456"/>
            <a:ext cx="3383280" cy="3599688"/>
          </a:xfrm>
          <a:prstGeom prst="rect">
            <a:avLst/>
          </a:prstGeom>
        </p:spPr>
      </p:pic>
      <p:sp>
        <p:nvSpPr>
          <p:cNvPr id="5" name="TextBox 4">
            <a:extLst>
              <a:ext uri="{FF2B5EF4-FFF2-40B4-BE49-F238E27FC236}">
                <a16:creationId xmlns:a16="http://schemas.microsoft.com/office/drawing/2014/main" id="{FEDE9F1B-B09D-4FE2-8C59-D01B79EF68BB}"/>
              </a:ext>
            </a:extLst>
          </p:cNvPr>
          <p:cNvSpPr txBox="1"/>
          <p:nvPr/>
        </p:nvSpPr>
        <p:spPr>
          <a:xfrm>
            <a:off x="0" y="3819144"/>
            <a:ext cx="4533900" cy="1569660"/>
          </a:xfrm>
          <a:prstGeom prst="rect">
            <a:avLst/>
          </a:prstGeom>
          <a:noFill/>
        </p:spPr>
        <p:txBody>
          <a:bodyPr wrap="square" rtlCol="0">
            <a:spAutoFit/>
          </a:bodyPr>
          <a:lstStyle/>
          <a:p>
            <a:r>
              <a:rPr lang="ru-RU" sz="2400" b="1" dirty="0">
                <a:solidFill>
                  <a:schemeClr val="bg1"/>
                </a:solidFill>
                <a:latin typeface="Calibri" panose="020F0502020204030204" pitchFamily="34" charset="0"/>
              </a:rPr>
              <a:t>   Альфред </a:t>
            </a:r>
            <a:r>
              <a:rPr lang="ru-RU" sz="2400" b="1" dirty="0" err="1">
                <a:solidFill>
                  <a:schemeClr val="bg1"/>
                </a:solidFill>
                <a:latin typeface="Calibri" panose="020F0502020204030204" pitchFamily="34" charset="0"/>
              </a:rPr>
              <a:t>Герриевич</a:t>
            </a:r>
            <a:r>
              <a:rPr lang="ru-RU" sz="2400" b="1" dirty="0">
                <a:solidFill>
                  <a:schemeClr val="bg1"/>
                </a:solidFill>
                <a:latin typeface="Calibri" panose="020F0502020204030204" pitchFamily="34" charset="0"/>
              </a:rPr>
              <a:t> Шнитке</a:t>
            </a:r>
          </a:p>
          <a:p>
            <a:r>
              <a:rPr lang="ru-RU" sz="2400" b="1" dirty="0">
                <a:solidFill>
                  <a:schemeClr val="bg1"/>
                </a:solidFill>
                <a:latin typeface="Calibri" panose="020F0502020204030204" pitchFamily="34" charset="0"/>
              </a:rPr>
              <a:t>        российский советский</a:t>
            </a:r>
          </a:p>
          <a:p>
            <a:r>
              <a:rPr lang="ru-RU" sz="2400" b="1" dirty="0">
                <a:solidFill>
                  <a:schemeClr val="bg1"/>
                </a:solidFill>
                <a:latin typeface="Calibri" panose="020F0502020204030204" pitchFamily="34" charset="0"/>
              </a:rPr>
              <a:t>               композитор</a:t>
            </a:r>
          </a:p>
          <a:p>
            <a:r>
              <a:rPr lang="ru-RU" sz="2400" b="1" dirty="0">
                <a:solidFill>
                  <a:schemeClr val="bg1"/>
                </a:solidFill>
                <a:latin typeface="Calibri" panose="020F0502020204030204" pitchFamily="34" charset="0"/>
              </a:rPr>
              <a:t>               1934 - 1998</a:t>
            </a:r>
          </a:p>
        </p:txBody>
      </p:sp>
      <p:sp>
        <p:nvSpPr>
          <p:cNvPr id="6" name="TextBox 5">
            <a:extLst>
              <a:ext uri="{FF2B5EF4-FFF2-40B4-BE49-F238E27FC236}">
                <a16:creationId xmlns:a16="http://schemas.microsoft.com/office/drawing/2014/main" id="{F9E1C93E-46E9-420E-AB71-6AAA52B24F33}"/>
              </a:ext>
            </a:extLst>
          </p:cNvPr>
          <p:cNvSpPr txBox="1"/>
          <p:nvPr/>
        </p:nvSpPr>
        <p:spPr>
          <a:xfrm flipH="1">
            <a:off x="4017324" y="219456"/>
            <a:ext cx="7808505" cy="830997"/>
          </a:xfrm>
          <a:prstGeom prst="rect">
            <a:avLst/>
          </a:prstGeom>
          <a:noFill/>
        </p:spPr>
        <p:txBody>
          <a:bodyPr wrap="square" rtlCol="0">
            <a:spAutoFit/>
          </a:bodyPr>
          <a:lstStyle/>
          <a:p>
            <a:r>
              <a:rPr lang="ru-RU" sz="2400" b="1" dirty="0">
                <a:solidFill>
                  <a:schemeClr val="bg1"/>
                </a:solidFill>
              </a:rPr>
              <a:t>                  </a:t>
            </a:r>
            <a:r>
              <a:rPr lang="ru-RU" sz="2400" b="1" dirty="0">
                <a:solidFill>
                  <a:schemeClr val="bg1"/>
                </a:solidFill>
                <a:latin typeface="Calibri" panose="020F0502020204030204" pitchFamily="34" charset="0"/>
              </a:rPr>
              <a:t>Фрагмент музыки к фильму</a:t>
            </a:r>
          </a:p>
          <a:p>
            <a:r>
              <a:rPr lang="ru-RU" sz="2400" b="1" dirty="0">
                <a:solidFill>
                  <a:schemeClr val="bg1"/>
                </a:solidFill>
                <a:latin typeface="Calibri" panose="020F0502020204030204" pitchFamily="34" charset="0"/>
              </a:rPr>
              <a:t>     «Сказ про то, как царь Пётр арапа женил</a:t>
            </a:r>
            <a:r>
              <a:rPr lang="ru-RU" sz="2400" b="1" dirty="0">
                <a:solidFill>
                  <a:schemeClr val="bg1"/>
                </a:solidFill>
              </a:rPr>
              <a:t>»</a:t>
            </a:r>
          </a:p>
        </p:txBody>
      </p:sp>
    </p:spTree>
    <p:extLst>
      <p:ext uri="{BB962C8B-B14F-4D97-AF65-F5344CB8AC3E}">
        <p14:creationId xmlns:p14="http://schemas.microsoft.com/office/powerpoint/2010/main" val="2873931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153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D8CFD4-BCA3-47D3-9A9A-EDE7DC0778D2}"/>
              </a:ext>
            </a:extLst>
          </p:cNvPr>
          <p:cNvSpPr txBox="1"/>
          <p:nvPr/>
        </p:nvSpPr>
        <p:spPr>
          <a:xfrm>
            <a:off x="212035" y="225286"/>
            <a:ext cx="11846615" cy="6247864"/>
          </a:xfrm>
          <a:prstGeom prst="rect">
            <a:avLst/>
          </a:prstGeom>
          <a:noFill/>
        </p:spPr>
        <p:txBody>
          <a:bodyPr wrap="square" rtlCol="0">
            <a:spAutoFit/>
          </a:bodyPr>
          <a:lstStyle/>
          <a:p>
            <a:r>
              <a:rPr lang="ru-RU" sz="2200" b="1" dirty="0">
                <a:solidFill>
                  <a:schemeClr val="bg1"/>
                </a:solidFill>
                <a:latin typeface="Calibri" panose="020F0502020204030204" pitchFamily="34" charset="0"/>
              </a:rPr>
              <a:t>Задание № 2.</a:t>
            </a:r>
          </a:p>
          <a:p>
            <a:r>
              <a:rPr lang="ru-RU" b="1" dirty="0">
                <a:solidFill>
                  <a:schemeClr val="bg1"/>
                </a:solidFill>
                <a:latin typeface="Calibri" panose="020F0502020204030204" pitchFamily="34" charset="0"/>
              </a:rPr>
              <a:t>Выберите правильные ответы.</a:t>
            </a:r>
          </a:p>
          <a:p>
            <a:r>
              <a:rPr lang="ru-RU" dirty="0">
                <a:solidFill>
                  <a:schemeClr val="bg1"/>
                </a:solidFill>
                <a:latin typeface="Calibri" panose="020F0502020204030204" pitchFamily="34" charset="0"/>
              </a:rPr>
              <a:t>1.Название музея – усадьбы А. П. Ганнибала:</a:t>
            </a:r>
          </a:p>
          <a:p>
            <a:r>
              <a:rPr lang="ru-RU" dirty="0">
                <a:solidFill>
                  <a:schemeClr val="bg1"/>
                </a:solidFill>
                <a:latin typeface="Calibri" panose="020F0502020204030204" pitchFamily="34" charset="0"/>
              </a:rPr>
              <a:t>     а).Сайда</a:t>
            </a:r>
          </a:p>
          <a:p>
            <a:r>
              <a:rPr lang="ru-RU" dirty="0">
                <a:solidFill>
                  <a:schemeClr val="bg1"/>
                </a:solidFill>
                <a:latin typeface="Calibri" panose="020F0502020204030204" pitchFamily="34" charset="0"/>
              </a:rPr>
              <a:t>     б).</a:t>
            </a:r>
            <a:r>
              <a:rPr lang="ru-RU" dirty="0" err="1">
                <a:solidFill>
                  <a:schemeClr val="bg1"/>
                </a:solidFill>
                <a:latin typeface="Calibri" panose="020F0502020204030204" pitchFamily="34" charset="0"/>
              </a:rPr>
              <a:t>Сойда</a:t>
            </a:r>
            <a:endParaRPr lang="ru-RU" dirty="0">
              <a:solidFill>
                <a:schemeClr val="bg1"/>
              </a:solidFill>
              <a:latin typeface="Calibri" panose="020F0502020204030204" pitchFamily="34" charset="0"/>
            </a:endParaRPr>
          </a:p>
          <a:p>
            <a:r>
              <a:rPr lang="ru-RU" dirty="0">
                <a:solidFill>
                  <a:schemeClr val="bg1"/>
                </a:solidFill>
                <a:latin typeface="Calibri" panose="020F0502020204030204" pitchFamily="34" charset="0"/>
              </a:rPr>
              <a:t>     в). Суйда</a:t>
            </a:r>
          </a:p>
          <a:p>
            <a:r>
              <a:rPr lang="ru-RU" dirty="0">
                <a:solidFill>
                  <a:schemeClr val="bg1"/>
                </a:solidFill>
                <a:latin typeface="Calibri" panose="020F0502020204030204" pitchFamily="34" charset="0"/>
              </a:rPr>
              <a:t>2. А. С. Пушкин посвятил свое стихотворение «</a:t>
            </a:r>
            <a:r>
              <a:rPr lang="ru-RU">
                <a:solidFill>
                  <a:schemeClr val="bg1"/>
                </a:solidFill>
                <a:latin typeface="Calibri" panose="020F0502020204030204" pitchFamily="34" charset="0"/>
              </a:rPr>
              <a:t>Как жениться </a:t>
            </a:r>
            <a:r>
              <a:rPr lang="ru-RU" dirty="0">
                <a:solidFill>
                  <a:schemeClr val="bg1"/>
                </a:solidFill>
                <a:latin typeface="Calibri" panose="020F0502020204030204" pitchFamily="34" charset="0"/>
              </a:rPr>
              <a:t>задумал царский арап»:</a:t>
            </a:r>
          </a:p>
          <a:p>
            <a:r>
              <a:rPr lang="ru-RU" dirty="0">
                <a:solidFill>
                  <a:schemeClr val="bg1"/>
                </a:solidFill>
                <a:latin typeface="Calibri" panose="020F0502020204030204" pitchFamily="34" charset="0"/>
              </a:rPr>
              <a:t>    а). М. В. Ломоносову</a:t>
            </a:r>
          </a:p>
          <a:p>
            <a:r>
              <a:rPr lang="ru-RU" dirty="0">
                <a:solidFill>
                  <a:schemeClr val="bg1"/>
                </a:solidFill>
                <a:latin typeface="Calibri" panose="020F0502020204030204" pitchFamily="34" charset="0"/>
              </a:rPr>
              <a:t>    б). А. П. Ганнибалу</a:t>
            </a:r>
          </a:p>
          <a:p>
            <a:r>
              <a:rPr lang="ru-RU" dirty="0">
                <a:solidFill>
                  <a:schemeClr val="bg1"/>
                </a:solidFill>
                <a:latin typeface="Calibri" panose="020F0502020204030204" pitchFamily="34" charset="0"/>
              </a:rPr>
              <a:t>    в). Г. Р. Державину</a:t>
            </a:r>
          </a:p>
          <a:p>
            <a:r>
              <a:rPr lang="ru-RU" dirty="0">
                <a:solidFill>
                  <a:schemeClr val="bg1"/>
                </a:solidFill>
                <a:latin typeface="Calibri" panose="020F0502020204030204" pitchFamily="34" charset="0"/>
              </a:rPr>
              <a:t>3.  Прозвище прадеда А. С. Пушкина «арап Петра Великого» означает:  </a:t>
            </a:r>
          </a:p>
          <a:p>
            <a:r>
              <a:rPr lang="ru-RU" dirty="0">
                <a:solidFill>
                  <a:schemeClr val="bg1"/>
                </a:solidFill>
                <a:latin typeface="Calibri" panose="020F0502020204030204" pitchFamily="34" charset="0"/>
              </a:rPr>
              <a:t>    а). Повар Петра Великого</a:t>
            </a:r>
          </a:p>
          <a:p>
            <a:r>
              <a:rPr lang="ru-RU" dirty="0">
                <a:solidFill>
                  <a:schemeClr val="bg1"/>
                </a:solidFill>
                <a:latin typeface="Calibri" panose="020F0502020204030204" pitchFamily="34" charset="0"/>
              </a:rPr>
              <a:t>    б). Писарь Петра Великого</a:t>
            </a:r>
          </a:p>
          <a:p>
            <a:r>
              <a:rPr lang="ru-RU" dirty="0">
                <a:solidFill>
                  <a:schemeClr val="bg1"/>
                </a:solidFill>
                <a:latin typeface="Calibri" panose="020F0502020204030204" pitchFamily="34" charset="0"/>
              </a:rPr>
              <a:t>    в). Помощник Петра Великого </a:t>
            </a:r>
          </a:p>
          <a:p>
            <a:r>
              <a:rPr lang="ru-RU" dirty="0">
                <a:solidFill>
                  <a:schemeClr val="bg1"/>
                </a:solidFill>
                <a:latin typeface="Calibri" panose="020F0502020204030204" pitchFamily="34" charset="0"/>
              </a:rPr>
              <a:t>4. Музыку к к/ф «Сказ про то, как царь Пётр арапа женил» написал композитор:</a:t>
            </a:r>
          </a:p>
          <a:p>
            <a:r>
              <a:rPr lang="ru-RU" dirty="0">
                <a:solidFill>
                  <a:schemeClr val="bg1"/>
                </a:solidFill>
                <a:latin typeface="Calibri" panose="020F0502020204030204" pitchFamily="34" charset="0"/>
              </a:rPr>
              <a:t>   а). Д. Шостакович</a:t>
            </a:r>
          </a:p>
          <a:p>
            <a:r>
              <a:rPr lang="ru-RU" dirty="0">
                <a:solidFill>
                  <a:schemeClr val="bg1"/>
                </a:solidFill>
                <a:latin typeface="Calibri" panose="020F0502020204030204" pitchFamily="34" charset="0"/>
              </a:rPr>
              <a:t>   б). М. Дунаевский</a:t>
            </a:r>
          </a:p>
          <a:p>
            <a:r>
              <a:rPr lang="ru-RU" dirty="0">
                <a:solidFill>
                  <a:schemeClr val="bg1"/>
                </a:solidFill>
                <a:latin typeface="Calibri" panose="020F0502020204030204" pitchFamily="34" charset="0"/>
              </a:rPr>
              <a:t>   в). А. Шнитке</a:t>
            </a:r>
          </a:p>
          <a:p>
            <a:r>
              <a:rPr lang="ru-RU" b="1" dirty="0">
                <a:solidFill>
                  <a:schemeClr val="bg1"/>
                </a:solidFill>
                <a:latin typeface="Calibri" panose="020F0502020204030204" pitchFamily="34" charset="0"/>
              </a:rPr>
              <a:t> </a:t>
            </a:r>
            <a:r>
              <a:rPr lang="en-US" b="1" dirty="0">
                <a:solidFill>
                  <a:schemeClr val="bg1"/>
                </a:solidFill>
                <a:latin typeface="Calibri" panose="020F0502020204030204" pitchFamily="34" charset="0"/>
              </a:rPr>
              <a:t>https://www.youtube.com/watch?v=aePYhB1VHfY</a:t>
            </a:r>
            <a:r>
              <a:rPr lang="ru-RU" b="1" dirty="0">
                <a:solidFill>
                  <a:schemeClr val="bg1"/>
                </a:solidFill>
                <a:latin typeface="Calibri" panose="020F0502020204030204" pitchFamily="34" charset="0"/>
              </a:rPr>
              <a:t> </a:t>
            </a:r>
          </a:p>
          <a:p>
            <a:r>
              <a:rPr lang="ru-RU" b="1" dirty="0">
                <a:solidFill>
                  <a:schemeClr val="bg1"/>
                </a:solidFill>
                <a:latin typeface="Calibri" panose="020F0502020204030204" pitchFamily="34" charset="0"/>
              </a:rPr>
              <a:t>По ссылке можно посмотреть фильм «Сказ про то, как царь арапа женил»</a:t>
            </a:r>
          </a:p>
          <a:p>
            <a:r>
              <a:rPr lang="ru-RU" b="1" dirty="0">
                <a:solidFill>
                  <a:schemeClr val="bg1"/>
                </a:solidFill>
                <a:latin typeface="Calibri" panose="020F0502020204030204" pitchFamily="34" charset="0"/>
              </a:rPr>
              <a:t>Ответы присылайте на почту : </a:t>
            </a:r>
            <a:r>
              <a:rPr lang="en-US" b="1" dirty="0">
                <a:solidFill>
                  <a:schemeClr val="bg1"/>
                </a:solidFill>
                <a:latin typeface="Calibri" panose="020F0502020204030204" pitchFamily="34" charset="0"/>
              </a:rPr>
              <a:t>muzlitkolt@gmail.com</a:t>
            </a:r>
            <a:r>
              <a:rPr lang="ru-RU" b="1" dirty="0">
                <a:solidFill>
                  <a:schemeClr val="bg1"/>
                </a:solidFill>
                <a:latin typeface="Calibri" panose="020F0502020204030204" pitchFamily="34" charset="0"/>
              </a:rPr>
              <a:t> </a:t>
            </a:r>
            <a:endParaRPr lang="en-US" b="1" dirty="0">
              <a:solidFill>
                <a:schemeClr val="bg1"/>
              </a:solidFill>
              <a:latin typeface="Calibri" panose="020F0502020204030204" pitchFamily="34" charset="0"/>
            </a:endParaRPr>
          </a:p>
          <a:p>
            <a:r>
              <a:rPr lang="en-US" b="1" dirty="0">
                <a:solidFill>
                  <a:schemeClr val="bg1"/>
                </a:solidFill>
                <a:latin typeface="Calibri" panose="020F0502020204030204" pitchFamily="34" charset="0"/>
              </a:rPr>
              <a:t>(</a:t>
            </a:r>
            <a:r>
              <a:rPr lang="ru-RU" b="1" dirty="0">
                <a:solidFill>
                  <a:schemeClr val="bg1"/>
                </a:solidFill>
                <a:latin typeface="Calibri" panose="020F0502020204030204" pitchFamily="34" charset="0"/>
              </a:rPr>
              <a:t>выполненную работу можно принести в кабинет №6 – Визиренко Л. Ю.)</a:t>
            </a:r>
            <a:endParaRPr lang="en-US" b="1" dirty="0">
              <a:solidFill>
                <a:schemeClr val="bg1"/>
              </a:solidFill>
            </a:endParaRPr>
          </a:p>
        </p:txBody>
      </p:sp>
    </p:spTree>
    <p:extLst>
      <p:ext uri="{BB962C8B-B14F-4D97-AF65-F5344CB8AC3E}">
        <p14:creationId xmlns:p14="http://schemas.microsoft.com/office/powerpoint/2010/main" val="396332275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Контур">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Контур</Template>
  <TotalTime>1300</TotalTime>
  <Words>1147</Words>
  <Application>Microsoft Office PowerPoint</Application>
  <PresentationFormat>Широкоэкранный</PresentationFormat>
  <Paragraphs>58</Paragraphs>
  <Slides>8</Slides>
  <Notes>0</Notes>
  <HiddenSlides>0</HiddenSlides>
  <MMClips>2</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8</vt:i4>
      </vt:variant>
    </vt:vector>
  </HeadingPairs>
  <TitlesOfParts>
    <vt:vector size="14" baseType="lpstr">
      <vt:lpstr>Arial</vt:lpstr>
      <vt:lpstr>Calibri</vt:lpstr>
      <vt:lpstr>Times New Roman</vt:lpstr>
      <vt:lpstr>trebuchet ms</vt:lpstr>
      <vt:lpstr>Tw Cen MT</vt:lpstr>
      <vt:lpstr>Контур</vt:lpstr>
      <vt:lpstr>Презентация PowerPoint</vt:lpstr>
      <vt:lpstr>»</vt:lpstr>
      <vt:lpstr>Презентация PowerPoint</vt:lpstr>
      <vt:lpstr>   </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МУЗЕЙ-УСАДЬБА ПРИЮТИНО ПОЭЗИЯ В МУЗЫКЕ</dc:title>
  <dc:creator>Лидия Визиренко</dc:creator>
  <cp:lastModifiedBy>Лидия Визиренко</cp:lastModifiedBy>
  <cp:revision>234</cp:revision>
  <dcterms:created xsi:type="dcterms:W3CDTF">2019-10-08T03:09:43Z</dcterms:created>
  <dcterms:modified xsi:type="dcterms:W3CDTF">2026-10-13T13:10:04Z</dcterms:modified>
</cp:coreProperties>
</file>