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68" r:id="rId3"/>
    <p:sldId id="275" r:id="rId4"/>
    <p:sldId id="274" r:id="rId5"/>
    <p:sldId id="256" r:id="rId6"/>
    <p:sldId id="261" r:id="rId7"/>
    <p:sldId id="260" r:id="rId8"/>
    <p:sldId id="276" r:id="rId9"/>
    <p:sldId id="262" r:id="rId10"/>
    <p:sldId id="273" r:id="rId11"/>
    <p:sldId id="258" r:id="rId12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Лидия Визиренко" initials="ЛВ" lastIdx="4" clrIdx="0">
    <p:extLst>
      <p:ext uri="{19B8F6BF-5375-455C-9EA6-DF929625EA0E}">
        <p15:presenceInfo xmlns:p15="http://schemas.microsoft.com/office/powerpoint/2012/main" userId="bbcf96ce2917082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692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" y="2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6-10-15T22:16:08.139" idx="4">
    <p:pos x="7555" y="359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A%D0%B5%D1%80%D0%BD,_%D0%90%D0%BD%D0%BD%D0%B0_%D0%9F%D0%B5%D1%82%D1%80%D0%BE%D0%B2%D0%BD%D0%B0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9F%D1%83%D1%88%D0%BA%D0%B8%D0%BD,_%D0%9B%D0%B5%D0%B2_%D0%A1%D0%B5%D1%80%D0%B3%D0%B5%D0%B5%D0%B2%D0%B8%D1%87" TargetMode="External"/><Relationship Id="rId4" Type="http://schemas.openxmlformats.org/officeDocument/2006/relationships/hyperlink" Target="https://ru.wikipedia.org/wiki/%D0%9F%D0%B0%D0%B2%D0%BB%D0%B8%D1%89%D0%B5%D0%B2%D0%B0,_%D0%9E%D0%BB%D1%8C%D0%B3%D0%B0_%D0%A1%D0%B5%D1%80%D0%B3%D0%B5%D0%B5%D0%B2%D0%BD%D0%B0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comments" Target="../comments/commen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hyperlink" Target="https://www.belcanto.ru/media/images/uploaded/Metner_N.jpg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6973690-F21E-4B76-BBA5-62568A891EC5}"/>
              </a:ext>
            </a:extLst>
          </p:cNvPr>
          <p:cNvSpPr txBox="1"/>
          <p:nvPr/>
        </p:nvSpPr>
        <p:spPr>
          <a:xfrm>
            <a:off x="2400300" y="685800"/>
            <a:ext cx="769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«МУЗЫКА НА ВСЕ ВРЕМЕНА»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24623C-5724-477B-9C1E-7A56DF35F6BC}"/>
              </a:ext>
            </a:extLst>
          </p:cNvPr>
          <p:cNvSpPr txBox="1"/>
          <p:nvPr/>
        </p:nvSpPr>
        <p:spPr>
          <a:xfrm>
            <a:off x="2124074" y="1581150"/>
            <a:ext cx="7972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          « ИСКУССТВО 47 РЕГИОН»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C8386A-8B60-4071-8C19-69108C2C6D91}"/>
              </a:ext>
            </a:extLst>
          </p:cNvPr>
          <p:cNvSpPr txBox="1"/>
          <p:nvPr/>
        </p:nvSpPr>
        <p:spPr>
          <a:xfrm>
            <a:off x="1681163" y="2414945"/>
            <a:ext cx="9082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</a:rPr>
              <a:t>     Автор Визиренко Лидия Юрьевна    </a:t>
            </a:r>
          </a:p>
          <a:p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03B89C-6972-4990-ABD5-836AB94990E0}"/>
              </a:ext>
            </a:extLst>
          </p:cNvPr>
          <p:cNvSpPr txBox="1"/>
          <p:nvPr/>
        </p:nvSpPr>
        <p:spPr>
          <a:xfrm>
            <a:off x="1681164" y="3861079"/>
            <a:ext cx="90820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ru-RU" sz="2800" dirty="0">
                <a:solidFill>
                  <a:schemeClr val="bg1"/>
                </a:solidFill>
              </a:rPr>
              <a:t>                    </a:t>
            </a:r>
            <a:r>
              <a:rPr lang="ru-RU" sz="2800" b="1" dirty="0">
                <a:solidFill>
                  <a:schemeClr val="bg1"/>
                </a:solidFill>
              </a:rPr>
              <a:t>МАУ ДО «Колтушская ДШИ»  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bg1"/>
                </a:solidFill>
              </a:rPr>
              <a:t>                          2026 -27 учебный год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bg1"/>
                </a:solidFill>
              </a:rPr>
              <a:t>                             ЗАНЯТИЕ ЧЕТВЕРТОЕ</a:t>
            </a:r>
          </a:p>
        </p:txBody>
      </p:sp>
    </p:spTree>
    <p:extLst>
      <p:ext uri="{BB962C8B-B14F-4D97-AF65-F5344CB8AC3E}">
        <p14:creationId xmlns:p14="http://schemas.microsoft.com/office/powerpoint/2010/main" val="3804793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23E6BD-988E-40F7-BC11-F698AAC59230}"/>
              </a:ext>
            </a:extLst>
          </p:cNvPr>
          <p:cNvSpPr txBox="1"/>
          <p:nvPr/>
        </p:nvSpPr>
        <p:spPr>
          <a:xfrm flipH="1">
            <a:off x="2955234" y="251791"/>
            <a:ext cx="8912915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Прогуляемся по красивым окрестностям Суйды. В усадебном парке есть пруд. По преданию – он был вырыт в 1712 году пленными шведами. В те времена мызой Суйда владел герой Северной войны – Ф. М. Апраксин. Водоем имел форму натянутого лука, который  был направлен в сторону Королевской Швеции. Сразу же  в памяти всплывают строчки из «Медного всадника» - «Отсель грозить мы будем» шведу…». Сам парк, с вековыми дубами напоминает заповедный лес. Может быть про один из этих дубов слышал  в детстве А. С. Пушкин сказку от Арины Родионовны, а потом написал - «У Лукоморья дуб зеленый… ». Может «дуб» у Пушкина другой, но Арина(Ирина) из этих мест и крещена,  и венчана была в Воскресенской церкви, на месте которой в Суйде стоит новый  храм Места все хранят память о Ганнибалах, о Пушкиных и любимой няне поэта Арине Родионовне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.</a:t>
            </a:r>
          </a:p>
          <a:p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            «</a:t>
            </a:r>
            <a:r>
              <a:rPr lang="ru-RU" sz="2200" b="1" i="1" dirty="0">
                <a:solidFill>
                  <a:schemeClr val="bg1"/>
                </a:solidFill>
                <a:latin typeface="Calibri" panose="020F0502020204030204" pitchFamily="34" charset="0"/>
              </a:rPr>
              <a:t>Если грядущее поколение будет чтить мое имя, должна быть не забыта и эта бедная старушка» - А.С. Пушкин</a:t>
            </a:r>
          </a:p>
          <a:p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*</a:t>
            </a:r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Бронзовый памятник «Пушкин и няня» работы скульптора Валерия Шевченко. Няня изображена вместе с юным поэтом в 2010 году в селе Воскресенское Гатчинского района (на родине Арины Родионовны)</a:t>
            </a:r>
          </a:p>
        </p:txBody>
      </p:sp>
      <p:pic>
        <p:nvPicPr>
          <p:cNvPr id="1026" name="Picture 2" descr="Фотография">
            <a:extLst>
              <a:ext uri="{FF2B5EF4-FFF2-40B4-BE49-F238E27FC236}">
                <a16:creationId xmlns:a16="http://schemas.microsoft.com/office/drawing/2014/main" id="{9BCD1E1C-1157-DE47-C963-034DCF389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7" t="1" r="26254" b="-2444"/>
          <a:stretch/>
        </p:blipFill>
        <p:spPr bwMode="auto">
          <a:xfrm>
            <a:off x="506481" y="3429000"/>
            <a:ext cx="2281291" cy="294529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Любимая няня Пушкина: интересные факты об Арине Родионовне - Телеканал «О!»">
            <a:extLst>
              <a:ext uri="{FF2B5EF4-FFF2-40B4-BE49-F238E27FC236}">
                <a16:creationId xmlns:a16="http://schemas.microsoft.com/office/drawing/2014/main" id="{76B59EF1-6E23-F2D8-C4F1-AF725CD84FB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3" r="9048"/>
          <a:stretch/>
        </p:blipFill>
        <p:spPr bwMode="auto">
          <a:xfrm>
            <a:off x="323850" y="483705"/>
            <a:ext cx="2463923" cy="25415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45819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1888790-DA75-59CB-26E4-86A450108D6B}"/>
              </a:ext>
            </a:extLst>
          </p:cNvPr>
          <p:cNvSpPr txBox="1"/>
          <p:nvPr/>
        </p:nvSpPr>
        <p:spPr>
          <a:xfrm>
            <a:off x="2756453" y="1113183"/>
            <a:ext cx="4704522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Наперсница волшебной старины,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Друг вымыслов игривых и печальных,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Тебя я знал во дни моей весны,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Во дни утех и снов первоначальных.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Я ждал тебя; в вечерней тишине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Являлась ты веселою старушкой,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 надо мной сидела в шушуне,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 больших очках и с резвою гремушкой.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Ты, детскую качая колыбель,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Мой юный слух напевами пленила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 меж пелен оставила свирель,</a:t>
            </a:r>
            <a:b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1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Которую сама заворожила</a:t>
            </a:r>
            <a:r>
              <a:rPr lang="ru-RU" sz="2100" b="1" i="1" dirty="0">
                <a:solidFill>
                  <a:srgbClr val="1E1E1E"/>
                </a:solidFill>
                <a:effectLst/>
                <a:latin typeface="Georgia" panose="02040502050405020303" pitchFamily="18" charset="0"/>
              </a:rPr>
              <a:t>.</a:t>
            </a:r>
          </a:p>
          <a:p>
            <a:pPr algn="l"/>
            <a:r>
              <a:rPr lang="ru-RU" sz="2100" b="1" i="1" dirty="0">
                <a:solidFill>
                  <a:srgbClr val="1E1E1E"/>
                </a:solidFill>
                <a:effectLst/>
                <a:latin typeface="Calibri" panose="020F0502020204030204" pitchFamily="34" charset="0"/>
              </a:rPr>
              <a:t> Младенчество прошло, как легкой сон.</a:t>
            </a:r>
            <a:br>
              <a:rPr lang="ru-RU" b="0" i="0" dirty="0">
                <a:solidFill>
                  <a:srgbClr val="1E1E1E"/>
                </a:solidFill>
                <a:effectLst/>
                <a:latin typeface="Georgia" panose="02040502050405020303" pitchFamily="18" charset="0"/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A81D6AC-18B6-9BD4-FE9C-067A2FF93450}"/>
              </a:ext>
            </a:extLst>
          </p:cNvPr>
          <p:cNvSpPr txBox="1"/>
          <p:nvPr/>
        </p:nvSpPr>
        <p:spPr>
          <a:xfrm>
            <a:off x="7315200" y="1113183"/>
            <a:ext cx="4704522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Ты отрока беспечного любила,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Средь важных Муз тебя лишь помнил он,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 ты его тихонько посетила;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Но тот ли был твой образ, твой убор?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Как мило ты, как быстро изменилась!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Каким огнем улыбка оживилась!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Каким огнем блеснул приветный взор!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Покров, клубясь волною непослушной,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Чуть осенял твой стан полу воздушный;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Вся в локонах, обвитая венком,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Прелестницы глава благоухала;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Грудь белая под желтым жемчугом</a:t>
            </a:r>
            <a:b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sz="20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Румянилась и тихо трепетала...</a:t>
            </a:r>
          </a:p>
          <a:p>
            <a:pPr algn="l"/>
            <a:endParaRPr lang="ru-RU" b="0" i="1" dirty="0">
              <a:solidFill>
                <a:schemeClr val="bg1"/>
              </a:solidFill>
              <a:effectLst/>
              <a:latin typeface="Georgia" panose="02040502050405020303" pitchFamily="18" charset="0"/>
            </a:endParaRPr>
          </a:p>
          <a:p>
            <a:pPr algn="l"/>
            <a:r>
              <a:rPr lang="ru-RU" b="0" i="1" dirty="0">
                <a:solidFill>
                  <a:schemeClr val="bg1"/>
                </a:solidFill>
                <a:effectLst/>
                <a:latin typeface="Georgia" panose="02040502050405020303" pitchFamily="18" charset="0"/>
              </a:rPr>
              <a:t>1822</a:t>
            </a:r>
            <a:endParaRPr lang="ru-RU" b="0" i="0" dirty="0">
              <a:solidFill>
                <a:schemeClr val="bg1"/>
              </a:solidFill>
              <a:effectLst/>
              <a:latin typeface="Georgia" panose="02040502050405020303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A5E0D-86D4-AC04-FA31-656BB5374F22}"/>
              </a:ext>
            </a:extLst>
          </p:cNvPr>
          <p:cNvSpPr txBox="1"/>
          <p:nvPr/>
        </p:nvSpPr>
        <p:spPr>
          <a:xfrm flipH="1">
            <a:off x="2332382" y="371061"/>
            <a:ext cx="8839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ru-RU" sz="2400" b="1" dirty="0">
                <a:solidFill>
                  <a:srgbClr val="1E1E1E"/>
                </a:solidFill>
                <a:latin typeface="Calibri" panose="020F0502020204030204" pitchFamily="34" charset="0"/>
              </a:rPr>
              <a:t>                                  </a:t>
            </a:r>
            <a:r>
              <a:rPr lang="ru-RU" sz="2400" b="1" i="0" dirty="0">
                <a:solidFill>
                  <a:srgbClr val="1E1E1E"/>
                </a:solidFill>
                <a:effectLst/>
                <a:latin typeface="Calibri" panose="020F0502020204030204" pitchFamily="34" charset="0"/>
              </a:rPr>
              <a:t> Наперсница волшебной старины...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D3DB472-6DF6-4BF1-E1A5-404E98064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401" y="3810001"/>
            <a:ext cx="2054087" cy="203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99C0BD8C-6D06-EC0D-0A4D-0087EC7CA3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95" y="566531"/>
            <a:ext cx="2400300" cy="304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0052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A6A93DC-A4EC-DB44-0B6A-A9535AE24C88}"/>
              </a:ext>
            </a:extLst>
          </p:cNvPr>
          <p:cNvSpPr txBox="1"/>
          <p:nvPr/>
        </p:nvSpPr>
        <p:spPr>
          <a:xfrm>
            <a:off x="4108174" y="223480"/>
            <a:ext cx="7858538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Можно с уверенностью сказать, что музей – усадьба Суйда начинается с храма Воскресения.. Экспонаты музея рассказывают владельце усадьбы - крестнике Петра </a:t>
            </a:r>
            <a:r>
              <a:rPr lang="en-US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I</a:t>
            </a:r>
            <a:r>
              <a:rPr lang="ru-RU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, военном инженере – фортификаторе, генерале – </a:t>
            </a:r>
            <a:r>
              <a:rPr lang="ru-RU" sz="2200" i="1" dirty="0" err="1">
                <a:solidFill>
                  <a:schemeClr val="bg1"/>
                </a:solidFill>
                <a:latin typeface="Calibri" panose="020F0502020204030204" pitchFamily="34" charset="0"/>
              </a:rPr>
              <a:t>аншере</a:t>
            </a:r>
            <a:r>
              <a:rPr lang="ru-RU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 русской армии Абраме Петровиче Ганнибале, о родителях Александра Сергеевича и его няне Арине Родионовне. Музей расположен в бывшем гостевом флигеле. История храма Воскресения Христова тесно связана  с историей семьи Пушкиных. В мае 1781 года здесь отпевали «арапа Петра Великого», за три месяца до смерти «черного барина» венчались крепостные Федор Матвеев и Ирина (Арина) Кириллова – любимая няня поэта. В 1796 году в этом храме венчались Лев Сергеевич Пушкин и Надежда Осиповна Ганнибал- родители Александра Пушкина. Однако</a:t>
            </a:r>
            <a:r>
              <a:rPr lang="ru-RU" sz="2200" i="1">
                <a:solidFill>
                  <a:schemeClr val="bg1"/>
                </a:solidFill>
                <a:latin typeface="Calibri" panose="020F0502020204030204" pitchFamily="34" charset="0"/>
              </a:rPr>
              <a:t>, сегодня наша </a:t>
            </a:r>
            <a:r>
              <a:rPr lang="ru-RU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цель- деревня </a:t>
            </a:r>
            <a:r>
              <a:rPr lang="ru-RU" sz="2200" i="1" dirty="0" err="1">
                <a:solidFill>
                  <a:schemeClr val="bg1"/>
                </a:solidFill>
                <a:latin typeface="Calibri" panose="020F0502020204030204" pitchFamily="34" charset="0"/>
              </a:rPr>
              <a:t>Кобрино</a:t>
            </a:r>
            <a:r>
              <a:rPr lang="ru-RU" sz="2200" i="1" dirty="0">
                <a:solidFill>
                  <a:schemeClr val="bg1"/>
                </a:solidFill>
                <a:latin typeface="Calibri" panose="020F0502020204030204" pitchFamily="34" charset="0"/>
              </a:rPr>
              <a:t> в домик Арины Родионовны, который она получила когда- то за хорошую работу от своих господ. В этой избе жила Арина Кириллова с семьей, а потом здесь жили ее родственники.</a:t>
            </a:r>
          </a:p>
          <a:p>
            <a:endParaRPr lang="ru-RU" sz="1800" dirty="0">
              <a:solidFill>
                <a:schemeClr val="bg1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7E54C25-E4AC-4CC0-BB84-6A6EAD7870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287" y="223480"/>
            <a:ext cx="3381566" cy="270043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B29B572-4C8F-7B92-378B-145B6FCEBCE7}"/>
              </a:ext>
            </a:extLst>
          </p:cNvPr>
          <p:cNvSpPr txBox="1"/>
          <p:nvPr/>
        </p:nvSpPr>
        <p:spPr>
          <a:xfrm>
            <a:off x="0" y="2923911"/>
            <a:ext cx="36068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800" b="1" dirty="0">
                <a:solidFill>
                  <a:schemeClr val="bg1"/>
                </a:solidFill>
                <a:latin typeface="Calibri" panose="020F0502020204030204" pitchFamily="34" charset="0"/>
              </a:rPr>
              <a:t>  Воскресенская  церковь в Суйде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8FD1453-EBA0-015D-9101-94BDFA82E1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288" y="3429000"/>
            <a:ext cx="3381565" cy="24540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E31EC47-07DC-AA71-85B1-5979B0910090}"/>
              </a:ext>
            </a:extLst>
          </p:cNvPr>
          <p:cNvSpPr txBox="1"/>
          <p:nvPr/>
        </p:nvSpPr>
        <p:spPr>
          <a:xfrm>
            <a:off x="225287" y="6042991"/>
            <a:ext cx="33815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Домик Арины Родионовны-                        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няни А. Пушкина</a:t>
            </a:r>
          </a:p>
        </p:txBody>
      </p:sp>
    </p:spTree>
    <p:extLst>
      <p:ext uri="{BB962C8B-B14F-4D97-AF65-F5344CB8AC3E}">
        <p14:creationId xmlns:p14="http://schemas.microsoft.com/office/powerpoint/2010/main" val="1241694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676B36A-86F4-4DFC-802B-E1992689CFB7}"/>
              </a:ext>
            </a:extLst>
          </p:cNvPr>
          <p:cNvSpPr txBox="1"/>
          <p:nvPr/>
        </p:nvSpPr>
        <p:spPr>
          <a:xfrm>
            <a:off x="7962900" y="5791201"/>
            <a:ext cx="4229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         </a:t>
            </a:r>
            <a:endParaRPr lang="ru-RU" sz="2600" b="1" dirty="0">
              <a:solidFill>
                <a:schemeClr val="bg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B022744-597B-4F88-93B5-1FBFE8F811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0904" y="189325"/>
            <a:ext cx="2146852" cy="263210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437BD1-F96E-4F14-BEAD-E984BC698A92}"/>
              </a:ext>
            </a:extLst>
          </p:cNvPr>
          <p:cNvSpPr txBox="1"/>
          <p:nvPr/>
        </p:nvSpPr>
        <p:spPr>
          <a:xfrm flipH="1">
            <a:off x="3772731" y="104354"/>
            <a:ext cx="8152569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В Метрической книге церкви Воскресения Христова в Суйде есть запись, подтверждающая рождение  крепостной крестьянки семьи Ганнибалов - Ирины, которую позже стали звать Ариной. Мария Алексеевна Ганнибал – бабушка великого поэта взяла ее няней своему племяннику. За доброту к ребенку и аккуратность Арине была подарена Марией Ганнибал изба в мызе – Суйда. По рождению внучки – Ольги (старшей сестры Александра Пушкина), М. А. Ганнибал перевела ее в семью дочери. После Ольги Арина нянчила Сашеньку до его поступления в Царскосельский лицей. После смерти М. А Ганнибал Арина жила у Пушкиных в Петербурге. В Михайловское она приехала к любимому</a:t>
            </a:r>
          </a:p>
          <a:p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 любимому  воспитаннику Александру, отправленному в Михайловское в ссылку. А. Пушкин любил няню. Он всегда с удовольствием слушал ее песни, «</a:t>
            </a:r>
            <a:r>
              <a:rPr lang="ru-RU" sz="2000" dirty="0" err="1">
                <a:solidFill>
                  <a:schemeClr val="bg1"/>
                </a:solidFill>
                <a:latin typeface="Calibri" panose="020F0502020204030204" pitchFamily="34" charset="0"/>
              </a:rPr>
              <a:t>поговорги</a:t>
            </a:r>
            <a:r>
              <a:rPr 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», рассказы. И, может быть (кто знает), без няниных сказок и не было бы пушкинских сказок «О царе Солтане» и «О золотой рыбке».</a:t>
            </a:r>
          </a:p>
          <a:p>
            <a:r>
              <a:rPr lang="ru-RU" altLang="ru-RU" sz="2000" dirty="0">
                <a:solidFill>
                  <a:schemeClr val="bg1"/>
                </a:solidFill>
                <a:latin typeface="Calibri" panose="020F0502020204030204" pitchFamily="34" charset="0"/>
              </a:rPr>
              <a:t>П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оэт Николай Языков (сосед Пушкиных по Михайловскому) писал Александру Пушкину: </a:t>
            </a:r>
            <a:r>
              <a:rPr kumimoji="0" lang="ru-RU" altLang="ru-RU" sz="2000" b="0" i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«Я без ума от вашей нянюшки! Какая у нее материнская забота о вас. Поражают ее душевная красота, замечательная народная речь, пленительные рассказы про старину, про бывальщину!»</a:t>
            </a: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ED4ED6-5662-4654-8314-C68A47C45B4E}"/>
              </a:ext>
            </a:extLst>
          </p:cNvPr>
          <p:cNvSpPr txBox="1"/>
          <p:nvPr/>
        </p:nvSpPr>
        <p:spPr>
          <a:xfrm flipH="1">
            <a:off x="0" y="2504661"/>
            <a:ext cx="356317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     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Кириллова Ирина -                                 -  Арина  Родионовна- няня поэта                   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А. Пушкина </a:t>
            </a:r>
          </a:p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1758 - 1828 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EABFBEB-8567-481A-ACCF-035382F40D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554" y="4128866"/>
            <a:ext cx="3410774" cy="235312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B37B8E5-AFF5-C370-8849-1A2A44ACD4B3}"/>
              </a:ext>
            </a:extLst>
          </p:cNvPr>
          <p:cNvSpPr txBox="1"/>
          <p:nvPr/>
        </p:nvSpPr>
        <p:spPr>
          <a:xfrm>
            <a:off x="304800" y="6069495"/>
            <a:ext cx="32583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>
                <a:latin typeface="Calibri" panose="020F0502020204030204" pitchFamily="34" charset="0"/>
              </a:rPr>
              <a:t>   А</a:t>
            </a:r>
            <a:r>
              <a:rPr lang="ru-RU" b="1" dirty="0">
                <a:latin typeface="Calibri" panose="020F0502020204030204" pitchFamily="34" charset="0"/>
              </a:rPr>
              <a:t>. Пушкин в Михайловском</a:t>
            </a:r>
          </a:p>
        </p:txBody>
      </p:sp>
    </p:spTree>
    <p:extLst>
      <p:ext uri="{BB962C8B-B14F-4D97-AF65-F5344CB8AC3E}">
        <p14:creationId xmlns:p14="http://schemas.microsoft.com/office/powerpoint/2010/main" val="1385656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69BE08-A67B-4810-BF7A-D8158F36A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7490" y="1101616"/>
            <a:ext cx="10221578" cy="860545"/>
          </a:xfrm>
        </p:spPr>
        <p:txBody>
          <a:bodyPr>
            <a:normAutofit fontScale="90000"/>
          </a:bodyPr>
          <a:lstStyle/>
          <a:p>
            <a:br>
              <a:rPr lang="ru-RU" sz="2700" dirty="0">
                <a:solidFill>
                  <a:schemeClr val="bg1"/>
                </a:solidFill>
              </a:rPr>
            </a:br>
            <a:br>
              <a:rPr lang="ru-RU" sz="2700" dirty="0">
                <a:solidFill>
                  <a:schemeClr val="bg1"/>
                </a:solidFill>
              </a:rPr>
            </a:br>
            <a:br>
              <a:rPr lang="ru-RU" sz="2700" dirty="0">
                <a:solidFill>
                  <a:schemeClr val="bg1"/>
                </a:solidFill>
              </a:rPr>
            </a:br>
            <a:endParaRPr lang="ru-RU" sz="2700" dirty="0">
              <a:solidFill>
                <a:schemeClr val="bg1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60AE03-3B2F-4405-8911-2DDF8FF43B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90" y="649357"/>
            <a:ext cx="2599743" cy="3387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E222ACA-432B-4A70-A778-FB959F6BC242}"/>
              </a:ext>
            </a:extLst>
          </p:cNvPr>
          <p:cNvSpPr txBox="1"/>
          <p:nvPr/>
        </p:nvSpPr>
        <p:spPr>
          <a:xfrm rot="10800000" flipV="1">
            <a:off x="177667" y="4213392"/>
            <a:ext cx="265829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</a:rPr>
              <a:t>     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Няня - рисунок  </a:t>
            </a:r>
          </a:p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</a:t>
            </a:r>
            <a:r>
              <a:rPr 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Александрв</a:t>
            </a:r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Calibri" panose="020F0502020204030204" pitchFamily="34" charset="0"/>
              </a:rPr>
              <a:t>Пушкина</a:t>
            </a:r>
            <a:r>
              <a:rPr lang="ru-RU" dirty="0" err="1">
                <a:latin typeface="Calibri" panose="020F0502020204030204" pitchFamily="34" charset="0"/>
              </a:rPr>
              <a:t>к</a:t>
            </a:r>
            <a:endParaRPr lang="ru-RU" dirty="0">
              <a:latin typeface="Calibri" panose="020F050202020403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EA6C39A-4967-427B-A997-3DAD2B607CB5}"/>
              </a:ext>
            </a:extLst>
          </p:cNvPr>
          <p:cNvSpPr txBox="1"/>
          <p:nvPr/>
        </p:nvSpPr>
        <p:spPr>
          <a:xfrm flipH="1">
            <a:off x="3273286" y="159027"/>
            <a:ext cx="8682491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По утверждению </a:t>
            </a:r>
            <a:r>
              <a:rPr lang="ru-RU" sz="22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 tooltip="Керн, Анна Петров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Анны Петровны Керн</a:t>
            </a:r>
            <a:r>
              <a:rPr lang="ru-RU" sz="2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 в жизни поэта были только две по-настоящему глубоких привязанности — няня и потом сестра </a:t>
            </a:r>
            <a:r>
              <a:rPr lang="ru-RU" sz="22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Павлищева, Ольга Сергеевна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Ольга</a:t>
            </a:r>
            <a:r>
              <a:rPr lang="ru-RU" sz="2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 О повседневном устройстве жизни в Михайловском Пушкин рассказывал в письме брату </a:t>
            </a:r>
            <a:r>
              <a:rPr lang="ru-RU" sz="2200" u="sng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 tooltip="Пушкин, Лев Сергеевич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Льву</a:t>
            </a:r>
            <a:r>
              <a:rPr lang="ru-RU" sz="22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 «Знаешь ли мои занятия?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До обеда пишу записки, обедаю поздно; после обеда езжу верхом. Вечером слушаю сказки. Что за прелесть эти сказки! Каждая есть поэма!» - А. С. Пушкин о своем пребывании в Михайловском. Арина Родионовна стала прообразом няни Татьяны в «Евгении Онегине» и мамки Ксении в «Борисе Годунове». Есть женские образы, списанные с неё, в романе «Арап Петра </a:t>
            </a:r>
            <a:r>
              <a:rPr lang="ru-RU" sz="2200" dirty="0" err="1">
                <a:solidFill>
                  <a:schemeClr val="bg1"/>
                </a:solidFill>
                <a:latin typeface="Calibri" panose="020F0502020204030204" pitchFamily="34" charset="0"/>
              </a:rPr>
              <a:t>Великого».</a:t>
            </a:r>
            <a:r>
              <a:rPr lang="ru-RU" sz="2200" b="0" i="0" dirty="0" err="1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Нежностью</a:t>
            </a:r>
            <a:r>
              <a:rPr lang="ru-RU" sz="2200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наполнены стихотворения, посвященные Арине Родионовне. Стихотворение «Зимний вечер» много раз использовано композиторами, вдохновленными ритмической красотой пушкинского 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слога и теплотой лирического настроения. Товарищ поэта по лицею – М. Л. Яковлев написал музыку на текст этого стихотворения. В музыке слышится ласковая добрая простота, с какой и были написаны эти строчки. Позже на текст стихотворения «Зимний вечер» были написаны романсы Н. </a:t>
            </a:r>
            <a:r>
              <a:rPr lang="ru-RU" sz="2200" dirty="0" err="1">
                <a:solidFill>
                  <a:schemeClr val="bg1"/>
                </a:solidFill>
                <a:latin typeface="Calibri" panose="020F0502020204030204" pitchFamily="34" charset="0"/>
              </a:rPr>
              <a:t>Метнером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 и Г. Свиридовым.</a:t>
            </a:r>
          </a:p>
          <a:p>
            <a:endParaRPr lang="ru-RU" sz="22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2586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875B2F-8155-48AC-B147-E18620C7CA4C}"/>
              </a:ext>
            </a:extLst>
          </p:cNvPr>
          <p:cNvSpPr/>
          <p:nvPr/>
        </p:nvSpPr>
        <p:spPr>
          <a:xfrm>
            <a:off x="544822" y="2274372"/>
            <a:ext cx="1105974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.</a:t>
            </a:r>
            <a:endParaRPr lang="ru-RU" dirty="0"/>
          </a:p>
        </p:txBody>
      </p:sp>
      <p:pic>
        <p:nvPicPr>
          <p:cNvPr id="2" name="videoplayback (3)">
            <a:hlinkClick r:id="" action="ppaction://media"/>
            <a:extLst>
              <a:ext uri="{FF2B5EF4-FFF2-40B4-BE49-F238E27FC236}">
                <a16:creationId xmlns:a16="http://schemas.microsoft.com/office/drawing/2014/main" id="{834BFDFB-04ED-48D8-8210-8D8325BAA4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93844" y="990600"/>
            <a:ext cx="7009572" cy="399382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D882DF-0024-4A15-AD54-CEBB892A27C8}"/>
              </a:ext>
            </a:extLst>
          </p:cNvPr>
          <p:cNvSpPr txBox="1"/>
          <p:nvPr/>
        </p:nvSpPr>
        <p:spPr>
          <a:xfrm>
            <a:off x="1447800" y="228600"/>
            <a:ext cx="93916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>
                <a:solidFill>
                  <a:schemeClr val="bg1"/>
                </a:solidFill>
              </a:rPr>
              <a:t>    </a:t>
            </a:r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«Зимний вечер» - романс композитора М. Л. Яковлева.</a:t>
            </a:r>
          </a:p>
        </p:txBody>
      </p:sp>
    </p:spTree>
    <p:extLst>
      <p:ext uri="{BB962C8B-B14F-4D97-AF65-F5344CB8AC3E}">
        <p14:creationId xmlns:p14="http://schemas.microsoft.com/office/powerpoint/2010/main" val="321357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81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17DAB12-3391-B194-1888-BFD9B64706D7}"/>
              </a:ext>
            </a:extLst>
          </p:cNvPr>
          <p:cNvSpPr txBox="1"/>
          <p:nvPr/>
        </p:nvSpPr>
        <p:spPr>
          <a:xfrm>
            <a:off x="5095457" y="661529"/>
            <a:ext cx="3359429" cy="4826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Буря мглою небо кроет,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Вихри снежные крутя;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То, как зверь, она завоет,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То заплачет, как дитя,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То по кровле обветшалой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Вдруг соломой зашумит,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То, как путник запоздалый,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К нам в окошко застучит.</a:t>
            </a:r>
          </a:p>
          <a:p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Наша ветхая лачужка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 печальна и темна.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Что же ты, моя старушка,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Приумолкла у окна?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Или бури завываньем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Ты, мой друг, утомлена,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Или дремлешь под жужжаньем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Своего веретена?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83F8C02-F06A-16E4-7D71-D4BA70EB5815}"/>
              </a:ext>
            </a:extLst>
          </p:cNvPr>
          <p:cNvSpPr txBox="1"/>
          <p:nvPr/>
        </p:nvSpPr>
        <p:spPr>
          <a:xfrm flipH="1">
            <a:off x="8521147" y="661529"/>
            <a:ext cx="389613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Выпьем, добрая подружка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Бедной юности моей,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Выпьем с горя; где же кружка?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Сердцу будет веселей.</a:t>
            </a:r>
          </a:p>
          <a:p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Спой мне песню, как синица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Тихо за морем жила;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Спой мне песню, как девица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За водой поутру шла.</a:t>
            </a:r>
          </a:p>
          <a:p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Буря мглою небо кроет,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Вихри снежные крутя;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То, как зверь, она завоет,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То заплачет, как дитя.</a:t>
            </a:r>
          </a:p>
          <a:p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Выпьем, добрая подружка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Бедной юности моей,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Выпьем с горя; где же кружка?</a:t>
            </a:r>
            <a:b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</a:br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Сердцу будет веселей</a:t>
            </a:r>
            <a:r>
              <a:rPr lang="ru-RU" b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.</a:t>
            </a: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endParaRPr lang="ru-RU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EE2BEBA-883A-A95D-22C3-4A55EE88AE8C}"/>
              </a:ext>
            </a:extLst>
          </p:cNvPr>
          <p:cNvSpPr txBox="1"/>
          <p:nvPr/>
        </p:nvSpPr>
        <p:spPr>
          <a:xfrm>
            <a:off x="4691270" y="5380383"/>
            <a:ext cx="735495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                                                                              1825, Михайловское</a:t>
            </a:r>
            <a:endParaRPr lang="ru-RU" b="1" i="0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pPr algn="just"/>
            <a:r>
              <a:rPr lang="ru-RU" sz="1600" b="1" i="1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Впервые стихотворение «Зимний вечер» появилось в составе альманаха А. А. Дельвига «Северные цветы на 1830 год» (вышедшем в конце 1829 года), рядом с другими стихотворениями и прозаическими отрывками Пушкина</a:t>
            </a:r>
            <a:endParaRPr lang="ru-RU" sz="1600" b="1" i="0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A09772-966A-A619-2509-FE7135A1C562}"/>
              </a:ext>
            </a:extLst>
          </p:cNvPr>
          <p:cNvSpPr txBox="1"/>
          <p:nvPr/>
        </p:nvSpPr>
        <p:spPr>
          <a:xfrm>
            <a:off x="6096000" y="199072"/>
            <a:ext cx="11536017" cy="4624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Зимний вечер</a:t>
            </a:r>
          </a:p>
        </p:txBody>
      </p:sp>
      <p:pic>
        <p:nvPicPr>
          <p:cNvPr id="6" name="Рисунок 5" descr="Николай Карлович Метнер">
            <a:hlinkClick r:id="rId4" tooltip="&quot;Николай Карлович Метнер&quot;"/>
            <a:extLst>
              <a:ext uri="{FF2B5EF4-FFF2-40B4-BE49-F238E27FC236}">
                <a16:creationId xmlns:a16="http://schemas.microsoft.com/office/drawing/2014/main" id="{F302EF7D-C1F8-A2EA-010A-DBC6F213217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746" y="199072"/>
            <a:ext cx="1795666" cy="21863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3299B5F-41FE-44D4-5A67-56978B68E980}"/>
              </a:ext>
            </a:extLst>
          </p:cNvPr>
          <p:cNvSpPr txBox="1"/>
          <p:nvPr/>
        </p:nvSpPr>
        <p:spPr>
          <a:xfrm>
            <a:off x="278296" y="2478157"/>
            <a:ext cx="451899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alibri" panose="020F0502020204030204" pitchFamily="34" charset="0"/>
              </a:rPr>
              <a:t>      </a:t>
            </a:r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 Николай Карлович </a:t>
            </a:r>
            <a:r>
              <a:rPr lang="ru-RU" sz="16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Метнер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sz="1600" b="1" dirty="0">
                <a:solidFill>
                  <a:srgbClr val="3D3D3D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( </a:t>
            </a:r>
            <a:r>
              <a:rPr lang="ru-RU" sz="1600" b="1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1879 – 1951)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Русский композитор, пианист. Выпускник и   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профессор Московской консерватории.   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Ученик С. И. Танеева и В. И. Сафонова  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Современник И. Стравинского и А. Скрябина     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Друг Сергея Васильевича Рахманинова.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Среди большого творческого наследия композитора Н. </a:t>
            </a:r>
            <a:r>
              <a:rPr lang="ru-RU" sz="1600" b="1" dirty="0" err="1">
                <a:solidFill>
                  <a:schemeClr val="bg1"/>
                </a:solidFill>
                <a:latin typeface="Calibri" panose="020F0502020204030204" pitchFamily="34" charset="0"/>
              </a:rPr>
              <a:t>Метнера</a:t>
            </a:r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32 романса на стихи А. Пушкина, среди которых и романс на текст        </a:t>
            </a:r>
          </a:p>
          <a:p>
            <a:r>
              <a:rPr lang="ru-RU" sz="1600" b="1" dirty="0">
                <a:solidFill>
                  <a:schemeClr val="bg1"/>
                </a:solidFill>
                <a:latin typeface="Calibri" panose="020F0502020204030204" pitchFamily="34" charset="0"/>
              </a:rPr>
              <a:t>       стихотворения «Зимний вечер.</a:t>
            </a:r>
          </a:p>
        </p:txBody>
      </p:sp>
      <p:pic>
        <p:nvPicPr>
          <p:cNvPr id="7" name="МЕТНЕР - _(muzlib.ru) (2)">
            <a:hlinkClick r:id="" action="ppaction://media"/>
            <a:extLst>
              <a:ext uri="{FF2B5EF4-FFF2-40B4-BE49-F238E27FC236}">
                <a16:creationId xmlns:a16="http://schemas.microsoft.com/office/drawing/2014/main" id="{81FD5AB7-536C-DD37-B5F4-ECFDB36B700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54086" y="4944495"/>
            <a:ext cx="1086678" cy="1086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912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9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eoplayback (4)">
            <a:hlinkClick r:id="" action="ppaction://media"/>
            <a:extLst>
              <a:ext uri="{FF2B5EF4-FFF2-40B4-BE49-F238E27FC236}">
                <a16:creationId xmlns:a16="http://schemas.microsoft.com/office/drawing/2014/main" id="{0B4114B4-5A1F-4067-A75C-791FBE8CF97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68487" y="1102415"/>
            <a:ext cx="5184086" cy="39320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365D25-D22C-45EB-B605-77AFD654E1AB}"/>
              </a:ext>
            </a:extLst>
          </p:cNvPr>
          <p:cNvSpPr txBox="1"/>
          <p:nvPr/>
        </p:nvSpPr>
        <p:spPr>
          <a:xfrm>
            <a:off x="857250" y="400050"/>
            <a:ext cx="10229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«Зимний вечер» - романс Г. В. Свиридова</a:t>
            </a:r>
            <a:r>
              <a:rPr lang="ru-RU" sz="28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42427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79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F19AD00-09CD-418D-A994-488C16ED8F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699" y="3437482"/>
            <a:ext cx="4021225" cy="25931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CFB275-121D-4D16-842D-D75BCCF404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961" y="415042"/>
            <a:ext cx="4021225" cy="2679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7F5DCC-275B-470F-B853-F927DAEA086D}"/>
              </a:ext>
            </a:extLst>
          </p:cNvPr>
          <p:cNvSpPr txBox="1"/>
          <p:nvPr/>
        </p:nvSpPr>
        <p:spPr>
          <a:xfrm>
            <a:off x="4598504" y="742122"/>
            <a:ext cx="72224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>
                <a:solidFill>
                  <a:schemeClr val="bg1"/>
                </a:solidFill>
                <a:latin typeface="Calibri" panose="020F0502020204030204" pitchFamily="34" charset="0"/>
              </a:rPr>
              <a:t>Прощаясь с Суйдой, еще раз заглянем  в дом - музей А. П. Ганнибала и пройдемся по парку. При хозяине дом представлял собой большие хоромы с хозяйственными постройками, мельницей и кузней. Парк был прекрасно спланирован и ухожен. В настоящее время парке можно найти загадочный «каменный диван» Ганнибала. Легенда гласит о том, что Абрам Петрович приказал крепостным выдолбить сиденье в огромном камне – валуне, занесенном в Суйду в ледниковый период. Сидя на этой необычной каменной скамье «черный барин» предавался размышлениям или беседовал с гостями</a:t>
            </a:r>
            <a:r>
              <a:rPr lang="ru-RU" sz="2200" dirty="0">
                <a:solidFill>
                  <a:schemeClr val="bg1"/>
                </a:solidFill>
                <a:latin typeface="Calibri" panose="020F0502020204030204" pitchFamily="34" charset="0"/>
              </a:rPr>
              <a:t>.   </a:t>
            </a:r>
          </a:p>
        </p:txBody>
      </p:sp>
    </p:spTree>
    <p:extLst>
      <p:ext uri="{BB962C8B-B14F-4D97-AF65-F5344CB8AC3E}">
        <p14:creationId xmlns:p14="http://schemas.microsoft.com/office/powerpoint/2010/main" val="39840986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9E7337C-5B7F-45EA-ACC4-92DEEA9EC480}"/>
              </a:ext>
            </a:extLst>
          </p:cNvPr>
          <p:cNvSpPr txBox="1"/>
          <p:nvPr/>
        </p:nvSpPr>
        <p:spPr>
          <a:xfrm>
            <a:off x="648625" y="3714995"/>
            <a:ext cx="2355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788EB0B-772E-4BC1-ADBA-BB7ADF4D4FDD}"/>
              </a:ext>
            </a:extLst>
          </p:cNvPr>
          <p:cNvSpPr txBox="1"/>
          <p:nvPr/>
        </p:nvSpPr>
        <p:spPr>
          <a:xfrm>
            <a:off x="2958412" y="3429000"/>
            <a:ext cx="45719" cy="712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4AD74AD-7504-4209-B3E9-0A89A2C8E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08" y="400051"/>
            <a:ext cx="3732122" cy="270840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C1B1C45-EC74-4427-9CFE-E335ED702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9179" y="1887743"/>
            <a:ext cx="4633140" cy="3082795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2F83660-8DA0-4412-95B2-5014158CA5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48612" y="3108455"/>
            <a:ext cx="4043388" cy="30827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B915D0-4062-4019-B86E-D872716BA60B}"/>
              </a:ext>
            </a:extLst>
          </p:cNvPr>
          <p:cNvSpPr txBox="1"/>
          <p:nvPr/>
        </p:nvSpPr>
        <p:spPr>
          <a:xfrm>
            <a:off x="4114800" y="400051"/>
            <a:ext cx="775335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Восстановленный домик няни поэта </a:t>
            </a:r>
          </a:p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                             А. С. Пушкина в Суйде. </a:t>
            </a:r>
            <a:r>
              <a:rPr lang="ru-RU" sz="2800" b="1" dirty="0">
                <a:solidFill>
                  <a:schemeClr val="bg1"/>
                </a:solidFill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19965863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D8CFD4-BCA3-47D3-9A9A-EDE7DC0778D2}"/>
              </a:ext>
            </a:extLst>
          </p:cNvPr>
          <p:cNvSpPr txBox="1"/>
          <p:nvPr/>
        </p:nvSpPr>
        <p:spPr>
          <a:xfrm>
            <a:off x="477078" y="304800"/>
            <a:ext cx="1133723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Задание № 4.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Выберите правильные ответы.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1. Имя любимой няни поэта А. С. Пушкина: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 а). Мария Алексеевна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 б). Арина Родионовна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 в). Пульхерия Ивановна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2. Стихотворение «Зимний вечер» А. С. Пушкин посвятил: 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а). сестре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б). бабушке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в). няне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3. Назовите фамилии авторов романса «Зимний вечер» (сегодня прослушанный):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4. Назовите еще романсы на стихи А. С. Пушкина. Которые вы прослушали на занятиях  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    1-ом, 2-ом, 3-ем.</a:t>
            </a:r>
          </a:p>
          <a:p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Ответы присылайте на почту : </a:t>
            </a:r>
            <a:r>
              <a:rPr lang="en-US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muzlitkolt@gmail.com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en-US" sz="2200" b="1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r>
              <a:rPr lang="en-US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(</a:t>
            </a:r>
            <a:r>
              <a:rPr lang="ru-RU" sz="2200" b="1" dirty="0">
                <a:solidFill>
                  <a:schemeClr val="bg1"/>
                </a:solidFill>
                <a:latin typeface="Calibri" panose="020F0502020204030204" pitchFamily="34" charset="0"/>
              </a:rPr>
              <a:t>выполненную работу можно принести в кабинет </a:t>
            </a:r>
            <a:r>
              <a:rPr lang="ru-RU" sz="2200" b="1" dirty="0">
                <a:solidFill>
                  <a:schemeClr val="bg1"/>
                </a:solidFill>
              </a:rPr>
              <a:t>№6 </a:t>
            </a:r>
            <a:r>
              <a:rPr lang="ru-RU" sz="2000" b="1" dirty="0">
                <a:solidFill>
                  <a:schemeClr val="bg1"/>
                </a:solidFill>
              </a:rPr>
              <a:t>– </a:t>
            </a:r>
            <a:r>
              <a:rPr lang="ru-RU" sz="2800" b="1" dirty="0">
                <a:solidFill>
                  <a:schemeClr val="bg1"/>
                </a:solidFill>
              </a:rPr>
              <a:t>Визиренко Л. Ю.)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endParaRPr lang="ru-RU" sz="2000" dirty="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33227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Контур</Template>
  <TotalTime>1166</TotalTime>
  <Words>1644</Words>
  <Application>Microsoft Office PowerPoint</Application>
  <PresentationFormat>Широкоэкранный</PresentationFormat>
  <Paragraphs>72</Paragraphs>
  <Slides>12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Georgia</vt:lpstr>
      <vt:lpstr>Tw Cen MT</vt:lpstr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МУЗЕЙ-УСАДЬБА ПРИЮТИНО ПОЭЗИЯ В МУЗЫКЕ</dc:title>
  <dc:creator>Лидия Визиренко</dc:creator>
  <cp:lastModifiedBy>Лидия Визиренко</cp:lastModifiedBy>
  <cp:revision>226</cp:revision>
  <dcterms:created xsi:type="dcterms:W3CDTF">2019-10-08T03:09:43Z</dcterms:created>
  <dcterms:modified xsi:type="dcterms:W3CDTF">2026-10-15T19:30:38Z</dcterms:modified>
</cp:coreProperties>
</file>