
<file path=[Content_Types].xml><?xml version="1.0" encoding="utf-8"?>
<Types xmlns="http://schemas.openxmlformats.org/package/2006/content-types">
  <Default Extension="jpeg" ContentType="image/jpeg"/>
  <Default Extension="jpg" ContentType="image/jpeg"/>
  <Default Extension="mp3" ContentType="audio/m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70" r:id="rId2"/>
    <p:sldId id="268" r:id="rId3"/>
    <p:sldId id="279" r:id="rId4"/>
    <p:sldId id="276" r:id="rId5"/>
    <p:sldId id="280" r:id="rId6"/>
    <p:sldId id="261" r:id="rId7"/>
    <p:sldId id="258" r:id="rId8"/>
    <p:sldId id="274" r:id="rId9"/>
    <p:sldId id="275" r:id="rId10"/>
    <p:sldId id="281" r:id="rId11"/>
    <p:sldId id="277" r:id="rId12"/>
    <p:sldId id="282" r:id="rId13"/>
    <p:sldId id="283" r:id="rId14"/>
    <p:sldId id="273" r:id="rId15"/>
    <p:sldId id="272"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Лидия Визиренко" initials="ЛВ" lastIdx="3" clrIdx="0">
    <p:extLst>
      <p:ext uri="{19B8F6BF-5375-455C-9EA6-DF929625EA0E}">
        <p15:presenceInfo xmlns:p15="http://schemas.microsoft.com/office/powerpoint/2012/main" userId="bbcf96ce2917082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7692" autoAdjust="0"/>
    <p:restoredTop sz="94660"/>
  </p:normalViewPr>
  <p:slideViewPr>
    <p:cSldViewPr snapToGrid="0">
      <p:cViewPr varScale="1">
        <p:scale>
          <a:sx n="72" d="100"/>
          <a:sy n="72" d="100"/>
        </p:scale>
        <p:origin x="60" y="27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ru-RU"/>
              <a:t>Образец заголовка</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dirty="0"/>
              <a:t>10/18/2026</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10/18/2026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ru-RU"/>
              <a:t>Образец заголовка</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48A87A34-81AB-432B-8DAE-1953F412C126}" type="datetimeFigureOut">
              <a:rPr lang="en-US" dirty="0"/>
              <a:t>10/18/2026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10/18/2026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ru-RU"/>
              <a:t>Образец заголовка</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141410" y="3073397"/>
            <a:ext cx="4878391" cy="271780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6172200" y="3073397"/>
            <a:ext cx="4875210" cy="271780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10/18/2026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10/18/2026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10/18/2026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ru-RU"/>
              <a:t>Образец заголовка</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10/18/2026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10/18/2026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ru-RU"/>
              <a:t>Вставка рисунка</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10/18/2026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ru-RU"/>
              <a:t>Образец заголовка</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10/18/2026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ru-RU"/>
              <a:t>Образец заголовка</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10/18/2026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ru-RU"/>
              <a:t>Образец заголовка</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10/18/2026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ru-RU"/>
              <a:t>Образец заголовка</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3" name="Date Placeholder 2"/>
          <p:cNvSpPr>
            <a:spLocks noGrp="1"/>
          </p:cNvSpPr>
          <p:nvPr>
            <p:ph type="dt" sz="half" idx="10"/>
          </p:nvPr>
        </p:nvSpPr>
        <p:spPr/>
        <p:txBody>
          <a:bodyPr/>
          <a:lstStyle/>
          <a:p>
            <a:fld id="{48A87A34-81AB-432B-8DAE-1953F412C126}" type="datetimeFigureOut">
              <a:rPr lang="en-US" dirty="0"/>
              <a:t>10/18/2026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ru-RU"/>
              <a:t>Образец заголовка</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ru-RU"/>
              <a:t>Вставка рисунка</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ru-RU"/>
              <a:t>Вставка рисунка</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ru-RU"/>
              <a:t>Вставка рисунка</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3" name="Date Placeholder 2"/>
          <p:cNvSpPr>
            <a:spLocks noGrp="1"/>
          </p:cNvSpPr>
          <p:nvPr>
            <p:ph type="dt" sz="half" idx="10"/>
          </p:nvPr>
        </p:nvSpPr>
        <p:spPr/>
        <p:txBody>
          <a:bodyPr/>
          <a:lstStyle/>
          <a:p>
            <a:fld id="{48A87A34-81AB-432B-8DAE-1953F412C126}" type="datetimeFigureOut">
              <a:rPr lang="en-US" dirty="0"/>
              <a:t>10/18/2026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10/18/2026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10/18/2026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10/18/2026</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hyperlink" Target="https://ru.wikipedia.org/wiki/%D0%95%D0%BA%D0%B0%D1%82%D0%B5%D1%80%D0%B8%D0%BD%D0%B0_II"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p3"/><Relationship Id="rId1" Type="http://schemas.microsoft.com/office/2007/relationships/media" Target="../media/media2.mp3"/><Relationship Id="rId6" Type="http://schemas.openxmlformats.org/officeDocument/2006/relationships/image" Target="../media/image21.png"/><Relationship Id="rId5" Type="http://schemas.openxmlformats.org/officeDocument/2006/relationships/image" Target="../media/image20.jpg"/><Relationship Id="rId4" Type="http://schemas.openxmlformats.org/officeDocument/2006/relationships/image" Target="../media/image19.jpg"/></Relationships>
</file>

<file path=ppt/slides/_rels/slide14.xml.rels><?xml version="1.0" encoding="UTF-8" standalone="yes"?>
<Relationships xmlns="http://schemas.openxmlformats.org/package/2006/relationships"><Relationship Id="rId3" Type="http://schemas.openxmlformats.org/officeDocument/2006/relationships/image" Target="../media/image23.jpg"/><Relationship Id="rId7" Type="http://schemas.openxmlformats.org/officeDocument/2006/relationships/image" Target="../media/image27.jpg"/><Relationship Id="rId2" Type="http://schemas.openxmlformats.org/officeDocument/2006/relationships/image" Target="../media/image22.jpg"/><Relationship Id="rId1" Type="http://schemas.openxmlformats.org/officeDocument/2006/relationships/slideLayout" Target="../slideLayouts/slideLayout2.xml"/><Relationship Id="rId6" Type="http://schemas.openxmlformats.org/officeDocument/2006/relationships/image" Target="../media/image26.jpg"/><Relationship Id="rId5" Type="http://schemas.openxmlformats.org/officeDocument/2006/relationships/image" Target="../media/image25.jpg"/><Relationship Id="rId4" Type="http://schemas.openxmlformats.org/officeDocument/2006/relationships/image" Target="../media/image24.jpg"/></Relationships>
</file>

<file path=ppt/slides/_rels/slide15.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6973690-F21E-4B76-BBA5-62568A891EC5}"/>
              </a:ext>
            </a:extLst>
          </p:cNvPr>
          <p:cNvSpPr txBox="1"/>
          <p:nvPr/>
        </p:nvSpPr>
        <p:spPr>
          <a:xfrm>
            <a:off x="2400300" y="685800"/>
            <a:ext cx="7696200" cy="646331"/>
          </a:xfrm>
          <a:prstGeom prst="rect">
            <a:avLst/>
          </a:prstGeom>
          <a:noFill/>
        </p:spPr>
        <p:txBody>
          <a:bodyPr wrap="square" rtlCol="0">
            <a:spAutoFit/>
          </a:bodyPr>
          <a:lstStyle/>
          <a:p>
            <a:r>
              <a:rPr lang="ru-RU" sz="3600" b="1" dirty="0">
                <a:solidFill>
                  <a:schemeClr val="bg1"/>
                </a:solidFill>
              </a:rPr>
              <a:t>   «МУЗЫКА НА ВСЕ ВРЕМЕНА»</a:t>
            </a:r>
          </a:p>
        </p:txBody>
      </p:sp>
      <p:sp>
        <p:nvSpPr>
          <p:cNvPr id="5" name="TextBox 4">
            <a:extLst>
              <a:ext uri="{FF2B5EF4-FFF2-40B4-BE49-F238E27FC236}">
                <a16:creationId xmlns:a16="http://schemas.microsoft.com/office/drawing/2014/main" id="{8D24623C-5724-477B-9C1E-7A56DF35F6BC}"/>
              </a:ext>
            </a:extLst>
          </p:cNvPr>
          <p:cNvSpPr txBox="1"/>
          <p:nvPr/>
        </p:nvSpPr>
        <p:spPr>
          <a:xfrm>
            <a:off x="2124074" y="1581150"/>
            <a:ext cx="7972425" cy="584775"/>
          </a:xfrm>
          <a:prstGeom prst="rect">
            <a:avLst/>
          </a:prstGeom>
          <a:noFill/>
        </p:spPr>
        <p:txBody>
          <a:bodyPr wrap="square" rtlCol="0">
            <a:spAutoFit/>
          </a:bodyPr>
          <a:lstStyle/>
          <a:p>
            <a:r>
              <a:rPr lang="ru-RU" sz="3200" b="1" dirty="0">
                <a:solidFill>
                  <a:schemeClr val="bg1"/>
                </a:solidFill>
              </a:rPr>
              <a:t>          « ИСКУССТВО 47 РЕГИОН»</a:t>
            </a:r>
          </a:p>
        </p:txBody>
      </p:sp>
      <p:sp>
        <p:nvSpPr>
          <p:cNvPr id="6" name="TextBox 5">
            <a:extLst>
              <a:ext uri="{FF2B5EF4-FFF2-40B4-BE49-F238E27FC236}">
                <a16:creationId xmlns:a16="http://schemas.microsoft.com/office/drawing/2014/main" id="{60C8386A-8B60-4071-8C19-69108C2C6D91}"/>
              </a:ext>
            </a:extLst>
          </p:cNvPr>
          <p:cNvSpPr txBox="1"/>
          <p:nvPr/>
        </p:nvSpPr>
        <p:spPr>
          <a:xfrm>
            <a:off x="1681163" y="2414945"/>
            <a:ext cx="9082088" cy="1200329"/>
          </a:xfrm>
          <a:prstGeom prst="rect">
            <a:avLst/>
          </a:prstGeom>
          <a:noFill/>
        </p:spPr>
        <p:txBody>
          <a:bodyPr wrap="square" rtlCol="0">
            <a:spAutoFit/>
          </a:bodyPr>
          <a:lstStyle/>
          <a:p>
            <a:r>
              <a:rPr lang="ru-RU" sz="3600" b="1" dirty="0">
                <a:solidFill>
                  <a:schemeClr val="bg1"/>
                </a:solidFill>
              </a:rPr>
              <a:t>     Автор Визиренко Лидия Юрьевна    </a:t>
            </a:r>
          </a:p>
          <a:p>
            <a:endParaRPr lang="ru-RU" sz="3600" b="1" dirty="0">
              <a:solidFill>
                <a:schemeClr val="bg1"/>
              </a:solidFill>
            </a:endParaRPr>
          </a:p>
        </p:txBody>
      </p:sp>
      <p:sp>
        <p:nvSpPr>
          <p:cNvPr id="7" name="TextBox 6">
            <a:extLst>
              <a:ext uri="{FF2B5EF4-FFF2-40B4-BE49-F238E27FC236}">
                <a16:creationId xmlns:a16="http://schemas.microsoft.com/office/drawing/2014/main" id="{FB03B89C-6972-4990-ABD5-836AB94990E0}"/>
              </a:ext>
            </a:extLst>
          </p:cNvPr>
          <p:cNvSpPr txBox="1"/>
          <p:nvPr/>
        </p:nvSpPr>
        <p:spPr>
          <a:xfrm>
            <a:off x="1681164" y="3861079"/>
            <a:ext cx="9082088" cy="1384995"/>
          </a:xfrm>
          <a:prstGeom prst="rect">
            <a:avLst/>
          </a:prstGeom>
          <a:noFill/>
        </p:spPr>
        <p:txBody>
          <a:bodyPr wrap="square" rtlCol="0">
            <a:spAutoFit/>
          </a:bodyPr>
          <a:lstStyle/>
          <a:p>
            <a:pPr marL="0" indent="0">
              <a:buNone/>
            </a:pPr>
            <a:r>
              <a:rPr lang="ru-RU" sz="2800" dirty="0">
                <a:solidFill>
                  <a:schemeClr val="bg1"/>
                </a:solidFill>
              </a:rPr>
              <a:t>                    </a:t>
            </a:r>
            <a:r>
              <a:rPr lang="ru-RU" sz="2800" b="1" dirty="0">
                <a:solidFill>
                  <a:schemeClr val="bg1"/>
                </a:solidFill>
              </a:rPr>
              <a:t>МАУ ДО «Колтушская ДШИ»  </a:t>
            </a:r>
          </a:p>
          <a:p>
            <a:pPr marL="0" indent="0">
              <a:buNone/>
            </a:pPr>
            <a:r>
              <a:rPr lang="ru-RU" sz="2800" b="1" dirty="0">
                <a:solidFill>
                  <a:schemeClr val="bg1"/>
                </a:solidFill>
              </a:rPr>
              <a:t>                         2026 -27 учебный год</a:t>
            </a:r>
          </a:p>
          <a:p>
            <a:pPr marL="0" indent="0">
              <a:buNone/>
            </a:pPr>
            <a:r>
              <a:rPr lang="ru-RU" sz="2800" b="1">
                <a:solidFill>
                  <a:schemeClr val="bg1"/>
                </a:solidFill>
              </a:rPr>
              <a:t>                             ЗАНЯТИЕ № 5 - 6</a:t>
            </a:r>
            <a:endParaRPr lang="ru-RU" sz="2800" b="1" dirty="0">
              <a:solidFill>
                <a:schemeClr val="bg1"/>
              </a:solidFill>
            </a:endParaRPr>
          </a:p>
        </p:txBody>
      </p:sp>
    </p:spTree>
    <p:extLst>
      <p:ext uri="{BB962C8B-B14F-4D97-AF65-F5344CB8AC3E}">
        <p14:creationId xmlns:p14="http://schemas.microsoft.com/office/powerpoint/2010/main" val="38047938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A7722F-D066-466C-866A-234586C56F2C}"/>
              </a:ext>
            </a:extLst>
          </p:cNvPr>
          <p:cNvSpPr>
            <a:spLocks noGrp="1"/>
          </p:cNvSpPr>
          <p:nvPr>
            <p:ph type="title"/>
          </p:nvPr>
        </p:nvSpPr>
        <p:spPr>
          <a:xfrm>
            <a:off x="4705350" y="747307"/>
            <a:ext cx="6028158" cy="1405343"/>
          </a:xfrm>
        </p:spPr>
        <p:txBody>
          <a:bodyPr>
            <a:normAutofit/>
          </a:bodyPr>
          <a:lstStyle/>
          <a:p>
            <a:r>
              <a:rPr lang="ru-RU" sz="200" dirty="0">
                <a:solidFill>
                  <a:schemeClr val="bg1"/>
                </a:solidFill>
              </a:rPr>
              <a:t>»</a:t>
            </a:r>
          </a:p>
        </p:txBody>
      </p:sp>
      <p:sp>
        <p:nvSpPr>
          <p:cNvPr id="9" name="TextBox 8">
            <a:extLst>
              <a:ext uri="{FF2B5EF4-FFF2-40B4-BE49-F238E27FC236}">
                <a16:creationId xmlns:a16="http://schemas.microsoft.com/office/drawing/2014/main" id="{2AA62495-E76C-4BB0-8866-BC4B6141E4AD}"/>
              </a:ext>
            </a:extLst>
          </p:cNvPr>
          <p:cNvSpPr txBox="1"/>
          <p:nvPr/>
        </p:nvSpPr>
        <p:spPr>
          <a:xfrm>
            <a:off x="3193775" y="278295"/>
            <a:ext cx="8878956" cy="6155531"/>
          </a:xfrm>
          <a:prstGeom prst="rect">
            <a:avLst/>
          </a:prstGeom>
          <a:noFill/>
        </p:spPr>
        <p:txBody>
          <a:bodyPr wrap="square" rtlCol="0">
            <a:spAutoFit/>
          </a:bodyPr>
          <a:lstStyle/>
          <a:p>
            <a:r>
              <a:rPr lang="ru-RU" sz="2200" dirty="0">
                <a:solidFill>
                  <a:schemeClr val="bg1"/>
                </a:solidFill>
                <a:latin typeface="Calibri" panose="020F0502020204030204" pitchFamily="34" charset="0"/>
              </a:rPr>
              <a:t>Отправляемся в усадьбу дочери императора Николая </a:t>
            </a:r>
            <a:r>
              <a:rPr lang="en-US" sz="2200" dirty="0">
                <a:solidFill>
                  <a:schemeClr val="bg1"/>
                </a:solidFill>
                <a:latin typeface="Calibri" panose="020F0502020204030204" pitchFamily="34" charset="0"/>
              </a:rPr>
              <a:t>I</a:t>
            </a:r>
            <a:r>
              <a:rPr lang="ru-RU" sz="2200" dirty="0">
                <a:solidFill>
                  <a:schemeClr val="bg1"/>
                </a:solidFill>
                <a:latin typeface="Calibri" panose="020F0502020204030204" pitchFamily="34" charset="0"/>
              </a:rPr>
              <a:t> – Марии Николаевны. Усадьба находится в ближайшем пригороде Санкт - Петербурга, в Ломоносове и называется Сергиевкой. Имя это усадьбе досталось от имени одного из ее владельцев. В этом месте нас ждет встреча с интересным </a:t>
            </a:r>
            <a:r>
              <a:rPr lang="ru-RU" sz="2200" dirty="0" err="1">
                <a:solidFill>
                  <a:schemeClr val="bg1"/>
                </a:solidFill>
                <a:latin typeface="Calibri" panose="020F0502020204030204" pitchFamily="34" charset="0"/>
              </a:rPr>
              <a:t>артифактом</a:t>
            </a:r>
            <a:r>
              <a:rPr lang="ru-RU" sz="2200" dirty="0">
                <a:solidFill>
                  <a:schemeClr val="bg1"/>
                </a:solidFill>
                <a:latin typeface="Calibri" panose="020F0502020204030204" pitchFamily="34" charset="0"/>
              </a:rPr>
              <a:t>, который связан с музыкой. История усадьбы помнит всех ее владельцев: Петра Алексеевича- сына Петра </a:t>
            </a:r>
            <a:r>
              <a:rPr lang="en-US" sz="2200" dirty="0">
                <a:solidFill>
                  <a:schemeClr val="bg1"/>
                </a:solidFill>
                <a:latin typeface="Calibri" panose="020F0502020204030204" pitchFamily="34" charset="0"/>
              </a:rPr>
              <a:t>I</a:t>
            </a:r>
            <a:r>
              <a:rPr lang="ru-RU" sz="2200" dirty="0">
                <a:solidFill>
                  <a:schemeClr val="bg1"/>
                </a:solidFill>
                <a:latin typeface="Calibri" panose="020F0502020204030204" pitchFamily="34" charset="0"/>
              </a:rPr>
              <a:t>, фельдмаршала Петра Александровича Румянцева- Задунайского, сына фельдмаршала -  Сергея Петровича(почему-то усадьбу до сих пор называют  Сергиевкой). Потом владельцами усадьбы были Долгоруковы, Нарышкины и, в 1839 году эту усадьбу  в качестве свадебного подарка, эту усадьбу получила Великая княгиня Мария Николаевна. Император Николай </a:t>
            </a:r>
            <a:r>
              <a:rPr lang="en-US" sz="2200" dirty="0">
                <a:solidFill>
                  <a:schemeClr val="bg1"/>
                </a:solidFill>
                <a:latin typeface="Calibri" panose="020F0502020204030204" pitchFamily="34" charset="0"/>
              </a:rPr>
              <a:t>I</a:t>
            </a:r>
            <a:r>
              <a:rPr lang="ru-RU" sz="2200" dirty="0">
                <a:solidFill>
                  <a:schemeClr val="bg1"/>
                </a:solidFill>
                <a:latin typeface="Calibri" panose="020F0502020204030204" pitchFamily="34" charset="0"/>
              </a:rPr>
              <a:t> хотел создать для дочери, выходящей замуж за герцога Лейхтенбергского, «райский уголок». По его желанию архитектор</a:t>
            </a:r>
            <a:r>
              <a:rPr lang="ru-RU" sz="2000" b="0" dirty="0">
                <a:solidFill>
                  <a:schemeClr val="bg1"/>
                </a:solidFill>
                <a:effectLst/>
                <a:latin typeface="Calibri" panose="020F0502020204030204" pitchFamily="34" charset="0"/>
              </a:rPr>
              <a:t> Андрей </a:t>
            </a:r>
            <a:r>
              <a:rPr lang="ru-RU" sz="2000" b="0" dirty="0" err="1">
                <a:solidFill>
                  <a:schemeClr val="bg1"/>
                </a:solidFill>
                <a:effectLst/>
                <a:latin typeface="Calibri" panose="020F0502020204030204" pitchFamily="34" charset="0"/>
              </a:rPr>
              <a:t>Штакеншнейдер</a:t>
            </a:r>
            <a:r>
              <a:rPr lang="ru-RU" sz="2000" dirty="0">
                <a:solidFill>
                  <a:schemeClr val="bg1"/>
                </a:solidFill>
                <a:latin typeface="Calibri" panose="020F0502020204030204" pitchFamily="34" charset="0"/>
              </a:rPr>
              <a:t> </a:t>
            </a:r>
            <a:r>
              <a:rPr lang="ru-RU" sz="2000" b="0" dirty="0">
                <a:solidFill>
                  <a:schemeClr val="bg1"/>
                </a:solidFill>
                <a:effectLst/>
                <a:latin typeface="Calibri" panose="020F0502020204030204" pitchFamily="34" charset="0"/>
              </a:rPr>
              <a:t>построил </a:t>
            </a:r>
            <a:r>
              <a:rPr lang="ru-RU" sz="2000" b="0" dirty="0" err="1">
                <a:solidFill>
                  <a:schemeClr val="bg1"/>
                </a:solidFill>
                <a:effectLst/>
                <a:latin typeface="Calibri" panose="020F0502020204030204" pitchFamily="34" charset="0"/>
              </a:rPr>
              <a:t>загородний</a:t>
            </a:r>
            <a:r>
              <a:rPr lang="ru-RU" sz="2000" b="0" dirty="0">
                <a:solidFill>
                  <a:schemeClr val="bg1"/>
                </a:solidFill>
                <a:effectLst/>
                <a:latin typeface="Calibri" panose="020F0502020204030204" pitchFamily="34" charset="0"/>
              </a:rPr>
              <a:t> дом - виллу в стиле античного классицизма с портиками</a:t>
            </a:r>
            <a:r>
              <a:rPr lang="ru-RU" sz="2000" dirty="0">
                <a:solidFill>
                  <a:schemeClr val="bg1"/>
                </a:solidFill>
                <a:latin typeface="Calibri" panose="020F0502020204030204" pitchFamily="34" charset="0"/>
              </a:rPr>
              <a:t> и ж</a:t>
            </a:r>
            <a:r>
              <a:rPr lang="ru-RU" sz="2000" b="0" dirty="0">
                <a:solidFill>
                  <a:schemeClr val="bg1"/>
                </a:solidFill>
                <a:effectLst/>
                <a:latin typeface="Calibri" panose="020F0502020204030204" pitchFamily="34" charset="0"/>
              </a:rPr>
              <a:t>ивописный пейзажный парк на берегу Финского залива с холмами, прудами и редкой растительностью</a:t>
            </a:r>
            <a:r>
              <a:rPr lang="ru-RU" sz="2200" dirty="0">
                <a:solidFill>
                  <a:schemeClr val="bg1"/>
                </a:solidFill>
                <a:latin typeface="Calibri" panose="020F0502020204030204" pitchFamily="34" charset="0"/>
              </a:rPr>
              <a:t> приобрел роскошное, необыкновенно красивое, романтическое обустройство.</a:t>
            </a:r>
            <a:r>
              <a:rPr lang="ru-RU" sz="2000" dirty="0">
                <a:solidFill>
                  <a:schemeClr val="bg1"/>
                </a:solidFill>
                <a:latin typeface="Calibri" panose="020F0502020204030204" pitchFamily="34" charset="0"/>
              </a:rPr>
              <a:t>                      </a:t>
            </a:r>
            <a:endParaRPr lang="ru-RU" sz="2000" dirty="0">
              <a:solidFill>
                <a:schemeClr val="bg1"/>
              </a:solidFill>
            </a:endParaRPr>
          </a:p>
        </p:txBody>
      </p:sp>
      <p:pic>
        <p:nvPicPr>
          <p:cNvPr id="3" name="Рисунок 2">
            <a:extLst>
              <a:ext uri="{FF2B5EF4-FFF2-40B4-BE49-F238E27FC236}">
                <a16:creationId xmlns:a16="http://schemas.microsoft.com/office/drawing/2014/main" id="{C6262C64-5855-E0CA-87C6-89D355748F6E}"/>
              </a:ext>
            </a:extLst>
          </p:cNvPr>
          <p:cNvPicPr>
            <a:picLocks noChangeAspect="1"/>
          </p:cNvPicPr>
          <p:nvPr/>
        </p:nvPicPr>
        <p:blipFill>
          <a:blip r:embed="rId2"/>
          <a:stretch>
            <a:fillRect/>
          </a:stretch>
        </p:blipFill>
        <p:spPr>
          <a:xfrm>
            <a:off x="410817" y="278295"/>
            <a:ext cx="2557670" cy="298173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TextBox 3">
            <a:extLst>
              <a:ext uri="{FF2B5EF4-FFF2-40B4-BE49-F238E27FC236}">
                <a16:creationId xmlns:a16="http://schemas.microsoft.com/office/drawing/2014/main" id="{1053797F-4217-2BBE-B876-2884E7CDD1FD}"/>
              </a:ext>
            </a:extLst>
          </p:cNvPr>
          <p:cNvSpPr txBox="1"/>
          <p:nvPr/>
        </p:nvSpPr>
        <p:spPr>
          <a:xfrm>
            <a:off x="410817" y="3429000"/>
            <a:ext cx="2663687" cy="2308324"/>
          </a:xfrm>
          <a:prstGeom prst="rect">
            <a:avLst/>
          </a:prstGeom>
          <a:noFill/>
        </p:spPr>
        <p:txBody>
          <a:bodyPr wrap="square" rtlCol="0">
            <a:spAutoFit/>
          </a:bodyPr>
          <a:lstStyle/>
          <a:p>
            <a:r>
              <a:rPr lang="ru-RU" sz="1800" b="1" dirty="0">
                <a:solidFill>
                  <a:schemeClr val="bg1"/>
                </a:solidFill>
                <a:latin typeface="Calibri" panose="020F0502020204030204" pitchFamily="34" charset="0"/>
              </a:rPr>
              <a:t>      Великая княгиня  </a:t>
            </a:r>
          </a:p>
          <a:p>
            <a:r>
              <a:rPr lang="ru-RU" b="1" dirty="0">
                <a:solidFill>
                  <a:schemeClr val="bg1"/>
                </a:solidFill>
                <a:latin typeface="Calibri" panose="020F0502020204030204" pitchFamily="34" charset="0"/>
              </a:rPr>
              <a:t>    </a:t>
            </a:r>
            <a:r>
              <a:rPr lang="ru-RU" sz="1800" b="1" dirty="0">
                <a:solidFill>
                  <a:schemeClr val="bg1"/>
                </a:solidFill>
                <a:latin typeface="Calibri" panose="020F0502020204030204" pitchFamily="34" charset="0"/>
              </a:rPr>
              <a:t>Мария Николаевна- </a:t>
            </a:r>
            <a:r>
              <a:rPr lang="en-US" sz="1800" b="1" dirty="0">
                <a:solidFill>
                  <a:schemeClr val="bg1"/>
                </a:solidFill>
                <a:latin typeface="Calibri" panose="020F0502020204030204" pitchFamily="34" charset="0"/>
              </a:rPr>
              <a:t> </a:t>
            </a:r>
          </a:p>
          <a:p>
            <a:r>
              <a:rPr lang="en-US" b="1" dirty="0">
                <a:solidFill>
                  <a:schemeClr val="bg1"/>
                </a:solidFill>
                <a:latin typeface="Calibri" panose="020F0502020204030204" pitchFamily="34" charset="0"/>
              </a:rPr>
              <a:t>    </a:t>
            </a:r>
            <a:r>
              <a:rPr lang="ru-RU" sz="1800" b="1" dirty="0">
                <a:solidFill>
                  <a:schemeClr val="bg1"/>
                </a:solidFill>
                <a:latin typeface="Calibri" panose="020F0502020204030204" pitchFamily="34" charset="0"/>
              </a:rPr>
              <a:t>дочь императора </a:t>
            </a:r>
            <a:r>
              <a:rPr lang="en-US" sz="1800" b="1" dirty="0">
                <a:solidFill>
                  <a:schemeClr val="bg1"/>
                </a:solidFill>
                <a:latin typeface="Calibri" panose="020F0502020204030204" pitchFamily="34" charset="0"/>
              </a:rPr>
              <a:t>   </a:t>
            </a:r>
          </a:p>
          <a:p>
            <a:r>
              <a:rPr lang="en-US" b="1" dirty="0">
                <a:solidFill>
                  <a:schemeClr val="bg1"/>
                </a:solidFill>
                <a:latin typeface="Calibri" panose="020F0502020204030204" pitchFamily="34" charset="0"/>
              </a:rPr>
              <a:t>           </a:t>
            </a:r>
            <a:r>
              <a:rPr lang="ru-RU" sz="1800" b="1" dirty="0">
                <a:solidFill>
                  <a:schemeClr val="bg1"/>
                </a:solidFill>
                <a:latin typeface="Calibri" panose="020F0502020204030204" pitchFamily="34" charset="0"/>
              </a:rPr>
              <a:t>Николая </a:t>
            </a:r>
            <a:r>
              <a:rPr lang="en-US" sz="1800" b="1" dirty="0">
                <a:solidFill>
                  <a:schemeClr val="bg1"/>
                </a:solidFill>
                <a:latin typeface="Calibri" panose="020F0502020204030204" pitchFamily="34" charset="0"/>
              </a:rPr>
              <a:t>I</a:t>
            </a:r>
            <a:r>
              <a:rPr lang="ru-RU" sz="1800" b="1" dirty="0">
                <a:solidFill>
                  <a:schemeClr val="bg1"/>
                </a:solidFill>
                <a:latin typeface="Calibri" panose="020F0502020204030204" pitchFamily="34" charset="0"/>
              </a:rPr>
              <a:t>   </a:t>
            </a:r>
          </a:p>
          <a:p>
            <a:r>
              <a:rPr lang="ru-RU" sz="1800" b="1" dirty="0">
                <a:solidFill>
                  <a:schemeClr val="bg1"/>
                </a:solidFill>
                <a:latin typeface="Calibri" panose="020F0502020204030204" pitchFamily="34" charset="0"/>
              </a:rPr>
              <a:t>           герцогиня     </a:t>
            </a:r>
          </a:p>
          <a:p>
            <a:r>
              <a:rPr lang="ru-RU" b="1" dirty="0">
                <a:solidFill>
                  <a:schemeClr val="bg1"/>
                </a:solidFill>
                <a:latin typeface="Calibri" panose="020F0502020204030204" pitchFamily="34" charset="0"/>
              </a:rPr>
              <a:t>      </a:t>
            </a:r>
            <a:r>
              <a:rPr lang="ru-RU" sz="1800" b="1" dirty="0">
                <a:solidFill>
                  <a:schemeClr val="bg1"/>
                </a:solidFill>
                <a:latin typeface="Calibri" panose="020F0502020204030204" pitchFamily="34" charset="0"/>
              </a:rPr>
              <a:t>Лейхтенбергская</a:t>
            </a:r>
          </a:p>
          <a:p>
            <a:r>
              <a:rPr lang="ru-RU" b="1" dirty="0">
                <a:solidFill>
                  <a:schemeClr val="bg1"/>
                </a:solidFill>
                <a:latin typeface="Calibri" panose="020F0502020204030204" pitchFamily="34" charset="0"/>
              </a:rPr>
              <a:t>           1819- 1876</a:t>
            </a:r>
            <a:endParaRPr lang="ru-RU" sz="1800" b="1" dirty="0">
              <a:solidFill>
                <a:schemeClr val="bg1"/>
              </a:solidFill>
              <a:latin typeface="Calibri" panose="020F0502020204030204" pitchFamily="34" charset="0"/>
            </a:endParaRPr>
          </a:p>
          <a:p>
            <a:endParaRPr lang="ru-RU" dirty="0">
              <a:solidFill>
                <a:schemeClr val="bg1"/>
              </a:solidFill>
              <a:latin typeface="Calibri" panose="020F0502020204030204" pitchFamily="34" charset="0"/>
            </a:endParaRPr>
          </a:p>
        </p:txBody>
      </p:sp>
    </p:spTree>
    <p:extLst>
      <p:ext uri="{BB962C8B-B14F-4D97-AF65-F5344CB8AC3E}">
        <p14:creationId xmlns:p14="http://schemas.microsoft.com/office/powerpoint/2010/main" val="32458193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4965C4D-1433-7389-EF4A-9AC789DCDCE4}"/>
              </a:ext>
            </a:extLst>
          </p:cNvPr>
          <p:cNvSpPr txBox="1"/>
          <p:nvPr/>
        </p:nvSpPr>
        <p:spPr>
          <a:xfrm>
            <a:off x="3631096" y="185530"/>
            <a:ext cx="8335617" cy="6485107"/>
          </a:xfrm>
          <a:prstGeom prst="rect">
            <a:avLst/>
          </a:prstGeom>
          <a:noFill/>
        </p:spPr>
        <p:txBody>
          <a:bodyPr wrap="square" rtlCol="0">
            <a:spAutoFit/>
          </a:bodyPr>
          <a:lstStyle/>
          <a:p>
            <a:r>
              <a:rPr lang="ru-RU" sz="1900" b="0" i="1" dirty="0">
                <a:solidFill>
                  <a:schemeClr val="bg1"/>
                </a:solidFill>
                <a:effectLst/>
                <a:latin typeface="Calibri" panose="020F0502020204030204" pitchFamily="34" charset="0"/>
              </a:rPr>
              <a:t>Старшая дочь императора Николая </a:t>
            </a:r>
            <a:r>
              <a:rPr lang="en-US" sz="1900" b="0" i="1" dirty="0">
                <a:solidFill>
                  <a:schemeClr val="bg1"/>
                </a:solidFill>
                <a:effectLst/>
                <a:latin typeface="Calibri" panose="020F0502020204030204" pitchFamily="34" charset="0"/>
              </a:rPr>
              <a:t>I</a:t>
            </a:r>
            <a:r>
              <a:rPr lang="ru-RU" sz="1900" b="0" i="1" dirty="0">
                <a:solidFill>
                  <a:schemeClr val="bg1"/>
                </a:solidFill>
                <a:effectLst/>
                <a:latin typeface="Calibri" panose="020F0502020204030204" pitchFamily="34" charset="0"/>
              </a:rPr>
              <a:t> </a:t>
            </a:r>
            <a:r>
              <a:rPr lang="en-US" sz="1900" b="0" i="1" dirty="0">
                <a:solidFill>
                  <a:schemeClr val="bg1"/>
                </a:solidFill>
                <a:effectLst/>
                <a:latin typeface="Calibri" panose="020F0502020204030204" pitchFamily="34" charset="0"/>
              </a:rPr>
              <a:t>-</a:t>
            </a:r>
            <a:r>
              <a:rPr lang="ru-RU" sz="1900" b="0" i="1" dirty="0">
                <a:solidFill>
                  <a:schemeClr val="bg1"/>
                </a:solidFill>
                <a:effectLst/>
                <a:latin typeface="Calibri" panose="020F0502020204030204" pitchFamily="34" charset="0"/>
              </a:rPr>
              <a:t> великая княгиня, герцогиня Мария Николаевна, супруга герцога Лейхтенбергского, мала ростом, но чертами лица и характером — вылитый отец. Профиль её имеет большое сходство с профилем </a:t>
            </a:r>
            <a:r>
              <a:rPr lang="ru-RU" sz="1900" b="0" i="1" u="none" strike="noStrike" dirty="0">
                <a:solidFill>
                  <a:schemeClr val="bg1"/>
                </a:solidFill>
                <a:effectLst/>
                <a:latin typeface="Calibri" panose="020F0502020204030204" pitchFamily="34" charset="0"/>
                <a:hlinkClick r:id="rId2" tooltip="Екатерина II">
                  <a:extLst>
                    <a:ext uri="{A12FA001-AC4F-418D-AE19-62706E023703}">
                      <ahyp:hlinkClr xmlns:ahyp="http://schemas.microsoft.com/office/drawing/2018/hyperlinkcolor" val="tx"/>
                    </a:ext>
                  </a:extLst>
                </a:hlinkClick>
              </a:rPr>
              <a:t>Екатерины</a:t>
            </a:r>
            <a:r>
              <a:rPr lang="ru-RU" sz="1900" b="0" i="1" dirty="0">
                <a:solidFill>
                  <a:schemeClr val="bg1"/>
                </a:solidFill>
                <a:effectLst/>
                <a:latin typeface="Calibri" panose="020F0502020204030204" pitchFamily="34" charset="0"/>
              </a:rPr>
              <a:t> </a:t>
            </a:r>
            <a:r>
              <a:rPr lang="en-US" sz="1900" b="0" i="1" dirty="0">
                <a:solidFill>
                  <a:schemeClr val="bg1"/>
                </a:solidFill>
                <a:effectLst/>
                <a:latin typeface="Calibri" panose="020F0502020204030204" pitchFamily="34" charset="0"/>
              </a:rPr>
              <a:t>II</a:t>
            </a:r>
            <a:r>
              <a:rPr lang="ru-RU" sz="1900" b="0" i="1" dirty="0">
                <a:solidFill>
                  <a:schemeClr val="bg1"/>
                </a:solidFill>
                <a:effectLst/>
                <a:latin typeface="Calibri" panose="020F0502020204030204" pitchFamily="34" charset="0"/>
              </a:rPr>
              <a:t> в годы её юности. Мария Николаевна — любимица отца была  грациозна, имела нежный цвет лица, обрамленного белокурыми локонами и выразительные голубые глаза. Помимо женской красоты, природа наделила </a:t>
            </a:r>
            <a:r>
              <a:rPr lang="ru-RU" sz="1900" i="1" dirty="0">
                <a:solidFill>
                  <a:schemeClr val="bg1"/>
                </a:solidFill>
                <a:latin typeface="Calibri" panose="020F0502020204030204" pitchFamily="34" charset="0"/>
              </a:rPr>
              <a:t>Марию Николаевну твердым характером. Она умела получать в жизни все. что хотела.</a:t>
            </a:r>
            <a:r>
              <a:rPr lang="ru-RU" sz="1900" b="0" i="1" dirty="0">
                <a:solidFill>
                  <a:schemeClr val="bg1"/>
                </a:solidFill>
                <a:effectLst/>
                <a:latin typeface="Calibri" panose="020F0502020204030204" pitchFamily="34" charset="0"/>
              </a:rPr>
              <a:t>  Еще в подростковом возрасте заявила, что ни за что не покинет Россию</a:t>
            </a:r>
            <a:r>
              <a:rPr lang="ru-RU" sz="1900" i="1" dirty="0">
                <a:solidFill>
                  <a:schemeClr val="bg1"/>
                </a:solidFill>
                <a:latin typeface="Calibri" panose="020F0502020204030204" pitchFamily="34" charset="0"/>
              </a:rPr>
              <a:t>, н</a:t>
            </a:r>
            <a:r>
              <a:rPr lang="ru-RU" sz="1900" b="0" i="1" dirty="0">
                <a:solidFill>
                  <a:schemeClr val="bg1"/>
                </a:solidFill>
                <a:effectLst/>
                <a:latin typeface="Calibri" panose="020F0502020204030204" pitchFamily="34" charset="0"/>
              </a:rPr>
              <a:t>е желая по давним традициям выходить замуж за границу. Николай </a:t>
            </a:r>
            <a:r>
              <a:rPr lang="en-US" sz="1900" b="0" i="1" dirty="0">
                <a:solidFill>
                  <a:schemeClr val="bg1"/>
                </a:solidFill>
                <a:effectLst/>
                <a:latin typeface="Calibri" panose="020F0502020204030204" pitchFamily="34" charset="0"/>
              </a:rPr>
              <a:t>I</a:t>
            </a:r>
            <a:r>
              <a:rPr lang="ru-RU" sz="1900" b="0" i="1" dirty="0">
                <a:solidFill>
                  <a:schemeClr val="bg1"/>
                </a:solidFill>
                <a:effectLst/>
                <a:latin typeface="Calibri" panose="020F0502020204030204" pitchFamily="34" charset="0"/>
              </a:rPr>
              <a:t> обратил внимание на герцога Максимилиана </a:t>
            </a:r>
            <a:r>
              <a:rPr lang="ru-RU" sz="1900" b="0" i="1" dirty="0" err="1">
                <a:solidFill>
                  <a:schemeClr val="bg1"/>
                </a:solidFill>
                <a:effectLst/>
                <a:latin typeface="Calibri" panose="020F0502020204030204" pitchFamily="34" charset="0"/>
              </a:rPr>
              <a:t>Лейтенбергского</a:t>
            </a:r>
            <a:r>
              <a:rPr lang="ru-RU" sz="1900" b="0" i="1" dirty="0">
                <a:solidFill>
                  <a:schemeClr val="bg1"/>
                </a:solidFill>
                <a:effectLst/>
                <a:latin typeface="Calibri" panose="020F0502020204030204" pitchFamily="34" charset="0"/>
              </a:rPr>
              <a:t>, который приехал в Россию по поручению баварского короля Людвига </a:t>
            </a:r>
            <a:r>
              <a:rPr lang="en-US" sz="1900" b="0" i="1" dirty="0">
                <a:solidFill>
                  <a:schemeClr val="bg1"/>
                </a:solidFill>
                <a:effectLst/>
                <a:latin typeface="Calibri" panose="020F0502020204030204" pitchFamily="34" charset="0"/>
              </a:rPr>
              <a:t>I</a:t>
            </a:r>
            <a:r>
              <a:rPr lang="ru-RU" sz="1900" b="0" i="1" dirty="0">
                <a:solidFill>
                  <a:schemeClr val="bg1"/>
                </a:solidFill>
                <a:effectLst/>
                <a:latin typeface="Calibri" panose="020F0502020204030204" pitchFamily="34" charset="0"/>
              </a:rPr>
              <a:t>. </a:t>
            </a:r>
            <a:r>
              <a:rPr lang="ru-RU" sz="1900" i="1" dirty="0">
                <a:solidFill>
                  <a:schemeClr val="bg1"/>
                </a:solidFill>
                <a:latin typeface="Calibri" panose="020F0502020204030204" pitchFamily="34" charset="0"/>
              </a:rPr>
              <a:t>Максимилиан</a:t>
            </a:r>
            <a:r>
              <a:rPr lang="ru-RU" sz="1900" b="0" i="1" dirty="0">
                <a:solidFill>
                  <a:schemeClr val="bg1"/>
                </a:solidFill>
                <a:effectLst/>
                <a:latin typeface="Calibri" panose="020F0502020204030204" pitchFamily="34" charset="0"/>
              </a:rPr>
              <a:t> приходился внуком Наполеону от его пасынка ( сына Жозефины от перв0го брака). Николай I, увидев в нем потенциального жениха для любимой дочери, предложил герцогу службу в русской армии и звание гвардейского подпоручика. Тот согласился. Между Марией Николаевной и Максимилианом Лейхтенбергским сразу возникла симпатия, что порадовало отца. Последовало обручение . Вскоре пара венчалась. Максимилиан имел мягкий нрав, был очарован красавицей женой и в </a:t>
            </a:r>
            <a:r>
              <a:rPr lang="ru-RU" sz="1900" i="1" dirty="0">
                <a:solidFill>
                  <a:schemeClr val="bg1"/>
                </a:solidFill>
                <a:latin typeface="Calibri" panose="020F0502020204030204" pitchFamily="34" charset="0"/>
              </a:rPr>
              <a:t>первый же год замужества она взяла семейное правление в свои руки. В браке родились семеро детей, шестеро из которых ( кроме Анастасии,</a:t>
            </a:r>
            <a:r>
              <a:rPr lang="ru-RU" sz="1900" b="0" i="1" dirty="0">
                <a:solidFill>
                  <a:schemeClr val="bg1"/>
                </a:solidFill>
                <a:effectLst/>
                <a:latin typeface="Calibri" panose="020F0502020204030204" pitchFamily="34" charset="0"/>
              </a:rPr>
              <a:t> скончавшейся от коклюша 3-летнем возрасте) прожили долгую и хорошую жизнь</a:t>
            </a:r>
            <a:r>
              <a:rPr lang="ru-RU" b="0" i="0" dirty="0">
                <a:solidFill>
                  <a:srgbClr val="000000"/>
                </a:solidFill>
                <a:effectLst/>
                <a:latin typeface="Georgia" panose="02040502050405020303" pitchFamily="18" charset="0"/>
              </a:rPr>
              <a:t>.</a:t>
            </a:r>
            <a:endParaRPr lang="ru-RU" i="1" dirty="0">
              <a:solidFill>
                <a:schemeClr val="bg1"/>
              </a:solidFill>
              <a:latin typeface="Calibri" panose="020F0502020204030204" pitchFamily="34" charset="0"/>
            </a:endParaRPr>
          </a:p>
        </p:txBody>
      </p:sp>
      <p:pic>
        <p:nvPicPr>
          <p:cNvPr id="5" name="Рисунок 4">
            <a:extLst>
              <a:ext uri="{FF2B5EF4-FFF2-40B4-BE49-F238E27FC236}">
                <a16:creationId xmlns:a16="http://schemas.microsoft.com/office/drawing/2014/main" id="{96154716-934B-EFD1-720E-116BB22D8DA6}"/>
              </a:ext>
            </a:extLst>
          </p:cNvPr>
          <p:cNvPicPr>
            <a:picLocks noChangeAspect="1"/>
          </p:cNvPicPr>
          <p:nvPr/>
        </p:nvPicPr>
        <p:blipFill>
          <a:blip r:embed="rId3"/>
          <a:stretch>
            <a:fillRect/>
          </a:stretch>
        </p:blipFill>
        <p:spPr>
          <a:xfrm>
            <a:off x="503582" y="426555"/>
            <a:ext cx="2903362" cy="3763617"/>
          </a:xfrm>
          <a:prstGeom prst="rect">
            <a:avLst/>
          </a:prstGeom>
          <a:ln>
            <a:noFill/>
          </a:ln>
          <a:effectLst>
            <a:outerShdw blurRad="190500" algn="tl" rotWithShape="0">
              <a:srgbClr val="000000">
                <a:alpha val="70000"/>
              </a:srgbClr>
            </a:outerShdw>
          </a:effectLst>
        </p:spPr>
      </p:pic>
      <p:sp>
        <p:nvSpPr>
          <p:cNvPr id="6" name="TextBox 5">
            <a:extLst>
              <a:ext uri="{FF2B5EF4-FFF2-40B4-BE49-F238E27FC236}">
                <a16:creationId xmlns:a16="http://schemas.microsoft.com/office/drawing/2014/main" id="{1DAC0336-A731-782D-67B8-5B042C78A4C3}"/>
              </a:ext>
            </a:extLst>
          </p:cNvPr>
          <p:cNvSpPr txBox="1"/>
          <p:nvPr/>
        </p:nvSpPr>
        <p:spPr>
          <a:xfrm>
            <a:off x="344557" y="4346713"/>
            <a:ext cx="3180521" cy="1200329"/>
          </a:xfrm>
          <a:prstGeom prst="rect">
            <a:avLst/>
          </a:prstGeom>
          <a:noFill/>
        </p:spPr>
        <p:txBody>
          <a:bodyPr wrap="square" rtlCol="0">
            <a:spAutoFit/>
          </a:bodyPr>
          <a:lstStyle/>
          <a:p>
            <a:r>
              <a:rPr lang="ru-RU" b="1" dirty="0">
                <a:solidFill>
                  <a:schemeClr val="bg1"/>
                </a:solidFill>
                <a:latin typeface="Calibri" panose="020F0502020204030204" pitchFamily="34" charset="0"/>
              </a:rPr>
              <a:t>   Император Николай </a:t>
            </a:r>
            <a:r>
              <a:rPr lang="en-US" b="1" dirty="0">
                <a:solidFill>
                  <a:schemeClr val="bg1"/>
                </a:solidFill>
                <a:latin typeface="Calibri" panose="020F0502020204030204" pitchFamily="34" charset="0"/>
              </a:rPr>
              <a:t>I</a:t>
            </a:r>
            <a:r>
              <a:rPr lang="ru-RU" b="1" dirty="0">
                <a:solidFill>
                  <a:schemeClr val="bg1"/>
                </a:solidFill>
                <a:latin typeface="Calibri" panose="020F0502020204030204" pitchFamily="34" charset="0"/>
              </a:rPr>
              <a:t> на   </a:t>
            </a:r>
          </a:p>
          <a:p>
            <a:r>
              <a:rPr lang="ru-RU" b="1" dirty="0">
                <a:solidFill>
                  <a:schemeClr val="bg1"/>
                </a:solidFill>
                <a:latin typeface="Calibri" panose="020F0502020204030204" pitchFamily="34" charset="0"/>
              </a:rPr>
              <a:t>   прогулке по набережной </a:t>
            </a:r>
          </a:p>
          <a:p>
            <a:r>
              <a:rPr lang="ru-RU" b="1" dirty="0">
                <a:solidFill>
                  <a:schemeClr val="bg1"/>
                </a:solidFill>
                <a:latin typeface="Calibri" panose="020F0502020204030204" pitchFamily="34" charset="0"/>
              </a:rPr>
              <a:t>  Невы со старшей дочерью-      </a:t>
            </a:r>
          </a:p>
          <a:p>
            <a:r>
              <a:rPr lang="ru-RU" b="1" dirty="0">
                <a:solidFill>
                  <a:schemeClr val="bg1"/>
                </a:solidFill>
                <a:latin typeface="Calibri" panose="020F0502020204030204" pitchFamily="34" charset="0"/>
              </a:rPr>
              <a:t>     Марией Николаевной </a:t>
            </a:r>
          </a:p>
        </p:txBody>
      </p:sp>
    </p:spTree>
    <p:extLst>
      <p:ext uri="{BB962C8B-B14F-4D97-AF65-F5344CB8AC3E}">
        <p14:creationId xmlns:p14="http://schemas.microsoft.com/office/powerpoint/2010/main" val="8439150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17">
            <a:extLst>
              <a:ext uri="{FF2B5EF4-FFF2-40B4-BE49-F238E27FC236}">
                <a16:creationId xmlns:a16="http://schemas.microsoft.com/office/drawing/2014/main" id="{122F76BB-298B-4F34-8A7C-2A19413FB39E}"/>
              </a:ext>
            </a:extLst>
          </p:cNvPr>
          <p:cNvSpPr txBox="1"/>
          <p:nvPr/>
        </p:nvSpPr>
        <p:spPr>
          <a:xfrm>
            <a:off x="3962400" y="251791"/>
            <a:ext cx="7991061" cy="5847755"/>
          </a:xfrm>
          <a:prstGeom prst="rect">
            <a:avLst/>
          </a:prstGeom>
          <a:noFill/>
        </p:spPr>
        <p:txBody>
          <a:bodyPr wrap="square" rtlCol="0">
            <a:spAutoFit/>
          </a:bodyPr>
          <a:lstStyle/>
          <a:p>
            <a:r>
              <a:rPr lang="ru-RU" sz="2200" dirty="0">
                <a:solidFill>
                  <a:schemeClr val="bg1"/>
                </a:solidFill>
                <a:latin typeface="Calibri" panose="020F0502020204030204" pitchFamily="34" charset="0"/>
              </a:rPr>
              <a:t>Дворец в Сергиевке был любимым местом летнего отдыха семьи Лейхтенбергских. Герцог привез из Германии множество  произведений скульптуры; сам он, будучи президентом Академии художеств, стремился превратить </a:t>
            </a:r>
            <a:r>
              <a:rPr lang="ru-RU" sz="2200" b="0" i="0" dirty="0">
                <a:solidFill>
                  <a:schemeClr val="bg1"/>
                </a:solidFill>
                <a:effectLst/>
                <a:latin typeface="Calibri" panose="020F0502020204030204" pitchFamily="34" charset="0"/>
              </a:rPr>
              <a:t>Сергиевку в настоящее художественное гнездо.  В усадьбе Марии и Максимилиана Лейхтенбергских </a:t>
            </a:r>
            <a:r>
              <a:rPr lang="ru-RU" sz="2200" dirty="0">
                <a:solidFill>
                  <a:schemeClr val="bg1"/>
                </a:solidFill>
                <a:latin typeface="Calibri" panose="020F0502020204030204" pitchFamily="34" charset="0"/>
              </a:rPr>
              <a:t>часто гостевали художники, музыканты, писатели, составлявшие гордость славу русской культуры </a:t>
            </a:r>
            <a:r>
              <a:rPr lang="en-US" sz="2200" dirty="0">
                <a:solidFill>
                  <a:schemeClr val="bg1"/>
                </a:solidFill>
                <a:latin typeface="Calibri" panose="020F0502020204030204" pitchFamily="34" charset="0"/>
              </a:rPr>
              <a:t>XIX</a:t>
            </a:r>
            <a:r>
              <a:rPr lang="ru-RU" sz="2200" dirty="0">
                <a:solidFill>
                  <a:schemeClr val="bg1"/>
                </a:solidFill>
                <a:latin typeface="Calibri" panose="020F0502020204030204" pitchFamily="34" charset="0"/>
              </a:rPr>
              <a:t> века.</a:t>
            </a:r>
            <a:r>
              <a:rPr lang="en-US" sz="2200" dirty="0">
                <a:solidFill>
                  <a:schemeClr val="bg1"/>
                </a:solidFill>
                <a:latin typeface="Calibri" panose="020F0502020204030204" pitchFamily="34" charset="0"/>
              </a:rPr>
              <a:t> </a:t>
            </a:r>
            <a:r>
              <a:rPr lang="ru-RU" sz="2200" dirty="0">
                <a:solidFill>
                  <a:schemeClr val="bg1"/>
                </a:solidFill>
                <a:latin typeface="Calibri" panose="020F0502020204030204" pitchFamily="34" charset="0"/>
              </a:rPr>
              <a:t>Иван Тургенев, Федор Тютчев, Михаил Глинка, Антон Рубинштейн не раз  бывали в этом дворце, где представляли свои произведения. Здесь, среди водопадов и ручьев, они отдыхали в прекрасном парке, в его множественных павильонах и домиках, гармонично вписанных в необыкновенную красоту  романтической природы этого места. В 1854 году молодой А. Саврасов здесь написал картины: «Морской вид окрестностях Ораниенбаума» и «Вид в окрестностях Ораниенбаума», за которые получил высокое звание академика живописи.   </a:t>
            </a:r>
          </a:p>
        </p:txBody>
      </p:sp>
      <p:pic>
        <p:nvPicPr>
          <p:cNvPr id="3" name="Рисунок 2">
            <a:extLst>
              <a:ext uri="{FF2B5EF4-FFF2-40B4-BE49-F238E27FC236}">
                <a16:creationId xmlns:a16="http://schemas.microsoft.com/office/drawing/2014/main" id="{C07115EC-4E36-C7A0-511F-3549CA9E968A}"/>
              </a:ext>
            </a:extLst>
          </p:cNvPr>
          <p:cNvPicPr>
            <a:picLocks noChangeAspect="1"/>
          </p:cNvPicPr>
          <p:nvPr/>
        </p:nvPicPr>
        <p:blipFill>
          <a:blip r:embed="rId2"/>
          <a:stretch>
            <a:fillRect/>
          </a:stretch>
        </p:blipFill>
        <p:spPr>
          <a:xfrm>
            <a:off x="361443" y="495740"/>
            <a:ext cx="3216643" cy="2235567"/>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4" name="Рисунок 3">
            <a:extLst>
              <a:ext uri="{FF2B5EF4-FFF2-40B4-BE49-F238E27FC236}">
                <a16:creationId xmlns:a16="http://schemas.microsoft.com/office/drawing/2014/main" id="{6711BA97-E814-6ED3-F178-C36E71549B5F}"/>
              </a:ext>
            </a:extLst>
          </p:cNvPr>
          <p:cNvPicPr>
            <a:picLocks noChangeAspect="1"/>
          </p:cNvPicPr>
          <p:nvPr/>
        </p:nvPicPr>
        <p:blipFill>
          <a:blip r:embed="rId3"/>
          <a:stretch>
            <a:fillRect/>
          </a:stretch>
        </p:blipFill>
        <p:spPr>
          <a:xfrm>
            <a:off x="238540" y="3136417"/>
            <a:ext cx="3346000" cy="281381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3209626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9FB7F118-4D12-68EF-2BDF-20E423E750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52976" y="251791"/>
            <a:ext cx="6025599" cy="545989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65635594-097F-C801-4A27-CD80B58D838C}"/>
              </a:ext>
            </a:extLst>
          </p:cNvPr>
          <p:cNvSpPr txBox="1"/>
          <p:nvPr/>
        </p:nvSpPr>
        <p:spPr>
          <a:xfrm>
            <a:off x="371061" y="450575"/>
            <a:ext cx="4214191" cy="6017032"/>
          </a:xfrm>
          <a:prstGeom prst="rect">
            <a:avLst/>
          </a:prstGeom>
          <a:noFill/>
        </p:spPr>
        <p:txBody>
          <a:bodyPr wrap="square" rtlCol="0">
            <a:spAutoFit/>
          </a:bodyPr>
          <a:lstStyle/>
          <a:p>
            <a:pPr algn="l"/>
            <a:r>
              <a:rPr lang="ru-RU" sz="1600" b="0" i="0" dirty="0">
                <a:solidFill>
                  <a:schemeClr val="bg1"/>
                </a:solidFill>
                <a:effectLst/>
                <a:latin typeface="Calibri" panose="020F0502020204030204" pitchFamily="34" charset="0"/>
              </a:rPr>
              <a:t>В 1854 году художественную выставку  Московском училище живописи посетила великая княгиня Марии Николаевне Лейхтенбергская</a:t>
            </a:r>
            <a:r>
              <a:rPr lang="ru-RU" sz="1600" dirty="0">
                <a:solidFill>
                  <a:schemeClr val="bg1"/>
                </a:solidFill>
                <a:latin typeface="Calibri" panose="020F0502020204030204" pitchFamily="34" charset="0"/>
              </a:rPr>
              <a:t>. Ей понравились картины молодого художника Алексея Саврасова.</a:t>
            </a:r>
            <a:r>
              <a:rPr lang="ru-RU" sz="1600" b="0" i="0" dirty="0">
                <a:solidFill>
                  <a:schemeClr val="bg1"/>
                </a:solidFill>
                <a:effectLst/>
                <a:latin typeface="Calibri" panose="020F0502020204030204" pitchFamily="34" charset="0"/>
              </a:rPr>
              <a:t> </a:t>
            </a:r>
            <a:r>
              <a:rPr lang="ru-RU" sz="1600" dirty="0">
                <a:solidFill>
                  <a:schemeClr val="bg1"/>
                </a:solidFill>
                <a:latin typeface="Calibri" panose="020F0502020204030204" pitchFamily="34" charset="0"/>
              </a:rPr>
              <a:t>О</a:t>
            </a:r>
            <a:r>
              <a:rPr lang="ru-RU" sz="1600" b="0" i="0" dirty="0">
                <a:solidFill>
                  <a:schemeClr val="bg1"/>
                </a:solidFill>
                <a:effectLst/>
                <a:latin typeface="Calibri" panose="020F0502020204030204" pitchFamily="34" charset="0"/>
              </a:rPr>
              <a:t>дну картину, под названием «Чумаки» она купила, и пригласила художника в свою загородную резиденцию, которая находилась на побережье Финского залива между Петергофом и Ораниенбаумом. Получив заказ от Марии Николаевны художник</a:t>
            </a:r>
            <a:r>
              <a:rPr lang="ru-RU" sz="1600" dirty="0">
                <a:solidFill>
                  <a:schemeClr val="bg1"/>
                </a:solidFill>
                <a:latin typeface="Calibri" panose="020F0502020204030204" pitchFamily="34" charset="0"/>
              </a:rPr>
              <a:t> жил на полном обеспечении царской семьи несколько месяцев. Вдохновляясь суровой северной природой и берегом Финского залива. </a:t>
            </a:r>
            <a:r>
              <a:rPr lang="ru-RU" sz="1600" b="0" i="0" dirty="0">
                <a:solidFill>
                  <a:schemeClr val="bg1"/>
                </a:solidFill>
                <a:effectLst/>
                <a:latin typeface="Calibri" panose="020F0502020204030204" pitchFamily="34" charset="0"/>
              </a:rPr>
              <a:t>Алексей Саврасов написал «Вид в окрестностях Ораниенбаума» выставке «Вид в окрестностях Ораниенбаума» и «Морской берег в окрестностях Ораниенбаума» .За эти две картины 24-летнему художнику было присвоено звание академика.</a:t>
            </a:r>
          </a:p>
          <a:p>
            <a:pPr algn="l"/>
            <a:r>
              <a:rPr lang="ru-RU" sz="1600" b="0" i="0">
                <a:solidFill>
                  <a:schemeClr val="bg1"/>
                </a:solidFill>
                <a:effectLst/>
                <a:latin typeface="Calibri" panose="020F0502020204030204" pitchFamily="34" charset="0"/>
              </a:rPr>
              <a:t> </a:t>
            </a:r>
            <a:r>
              <a:rPr lang="ru-RU" sz="1600" b="0" i="0" dirty="0">
                <a:solidFill>
                  <a:schemeClr val="bg1"/>
                </a:solidFill>
                <a:effectLst/>
                <a:latin typeface="Calibri" panose="020F0502020204030204" pitchFamily="34" charset="0"/>
              </a:rPr>
              <a:t>«Вид в окрестностях Ораниенбаума»  была первой картиной Алексея Саврасова, приобретённой Павлом Михайловичем Третьяковым</a:t>
            </a:r>
            <a:r>
              <a:rPr lang="ru-RU" sz="1700" b="0" i="0" dirty="0">
                <a:solidFill>
                  <a:schemeClr val="bg1"/>
                </a:solidFill>
                <a:effectLst/>
                <a:latin typeface="Calibri" panose="020F0502020204030204" pitchFamily="34" charset="0"/>
              </a:rPr>
              <a:t> в свою </a:t>
            </a:r>
            <a:r>
              <a:rPr lang="ru-RU" sz="1700" b="0" i="0">
                <a:solidFill>
                  <a:schemeClr val="bg1"/>
                </a:solidFill>
                <a:effectLst/>
                <a:latin typeface="Calibri" panose="020F0502020204030204" pitchFamily="34" charset="0"/>
              </a:rPr>
              <a:t>коллекцию картин</a:t>
            </a:r>
            <a:r>
              <a:rPr lang="ru-RU" sz="1700" b="0" i="0" dirty="0">
                <a:solidFill>
                  <a:schemeClr val="bg1"/>
                </a:solidFill>
                <a:effectLst/>
                <a:latin typeface="Calibri" panose="020F0502020204030204" pitchFamily="34" charset="0"/>
              </a:rPr>
              <a:t>.</a:t>
            </a:r>
          </a:p>
        </p:txBody>
      </p:sp>
      <p:sp>
        <p:nvSpPr>
          <p:cNvPr id="4" name="TextBox 3">
            <a:extLst>
              <a:ext uri="{FF2B5EF4-FFF2-40B4-BE49-F238E27FC236}">
                <a16:creationId xmlns:a16="http://schemas.microsoft.com/office/drawing/2014/main" id="{7167CD46-785B-B981-9614-77B5E389EE7C}"/>
              </a:ext>
            </a:extLst>
          </p:cNvPr>
          <p:cNvSpPr txBox="1"/>
          <p:nvPr/>
        </p:nvSpPr>
        <p:spPr>
          <a:xfrm>
            <a:off x="4810539" y="5976730"/>
            <a:ext cx="6025599" cy="646331"/>
          </a:xfrm>
          <a:prstGeom prst="rect">
            <a:avLst/>
          </a:prstGeom>
          <a:noFill/>
        </p:spPr>
        <p:txBody>
          <a:bodyPr wrap="square" rtlCol="0">
            <a:spAutoFit/>
          </a:bodyPr>
          <a:lstStyle/>
          <a:p>
            <a:r>
              <a:rPr lang="ru-RU" b="1">
                <a:solidFill>
                  <a:schemeClr val="bg1"/>
                </a:solidFill>
                <a:latin typeface="Calibri" panose="020F0502020204030204" pitchFamily="34" charset="0"/>
              </a:rPr>
              <a:t>                    </a:t>
            </a:r>
            <a:r>
              <a:rPr lang="ru-RU" b="1" dirty="0">
                <a:solidFill>
                  <a:schemeClr val="bg1"/>
                </a:solidFill>
                <a:latin typeface="Calibri" panose="020F0502020204030204" pitchFamily="34" charset="0"/>
              </a:rPr>
              <a:t>Картина художника  А. Саврасова                                                              </a:t>
            </a:r>
          </a:p>
          <a:p>
            <a:r>
              <a:rPr lang="ru-RU" b="1" dirty="0">
                <a:solidFill>
                  <a:schemeClr val="bg1"/>
                </a:solidFill>
                <a:latin typeface="Calibri" panose="020F0502020204030204" pitchFamily="34" charset="0"/>
              </a:rPr>
              <a:t>        «</a:t>
            </a:r>
            <a:r>
              <a:rPr lang="ru-RU" b="1" i="0" dirty="0">
                <a:solidFill>
                  <a:schemeClr val="bg1"/>
                </a:solidFill>
                <a:effectLst/>
                <a:latin typeface="Calibri" panose="020F0502020204030204" pitchFamily="34" charset="0"/>
              </a:rPr>
              <a:t>Вид в окрестностях Ораниенбаума»,1854 год.</a:t>
            </a:r>
            <a:endParaRPr lang="ru-RU" b="1" dirty="0">
              <a:solidFill>
                <a:schemeClr val="bg1"/>
              </a:solidFill>
              <a:latin typeface="Calibri" panose="020F0502020204030204" pitchFamily="34" charset="0"/>
            </a:endParaRPr>
          </a:p>
        </p:txBody>
      </p:sp>
    </p:spTree>
    <p:extLst>
      <p:ext uri="{BB962C8B-B14F-4D97-AF65-F5344CB8AC3E}">
        <p14:creationId xmlns:p14="http://schemas.microsoft.com/office/powerpoint/2010/main" val="2820131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069BE08-A67B-4810-BF7A-D8158F36AC57}"/>
              </a:ext>
            </a:extLst>
          </p:cNvPr>
          <p:cNvSpPr>
            <a:spLocks noGrp="1"/>
          </p:cNvSpPr>
          <p:nvPr>
            <p:ph type="title"/>
          </p:nvPr>
        </p:nvSpPr>
        <p:spPr>
          <a:xfrm>
            <a:off x="1157490" y="1101616"/>
            <a:ext cx="10221578" cy="860545"/>
          </a:xfrm>
        </p:spPr>
        <p:txBody>
          <a:bodyPr>
            <a:normAutofit fontScale="90000"/>
          </a:bodyPr>
          <a:lstStyle/>
          <a:p>
            <a:br>
              <a:rPr lang="ru-RU" sz="2700" dirty="0">
                <a:solidFill>
                  <a:schemeClr val="bg1"/>
                </a:solidFill>
              </a:rPr>
            </a:br>
            <a:br>
              <a:rPr lang="ru-RU" sz="2700" dirty="0">
                <a:solidFill>
                  <a:schemeClr val="bg1"/>
                </a:solidFill>
              </a:rPr>
            </a:br>
            <a:br>
              <a:rPr lang="ru-RU" sz="2700" dirty="0">
                <a:solidFill>
                  <a:schemeClr val="bg1"/>
                </a:solidFill>
              </a:rPr>
            </a:br>
            <a:endParaRPr lang="ru-RU" sz="2700" dirty="0">
              <a:solidFill>
                <a:schemeClr val="bg1"/>
              </a:solidFill>
            </a:endParaRPr>
          </a:p>
        </p:txBody>
      </p:sp>
      <p:sp>
        <p:nvSpPr>
          <p:cNvPr id="6" name="TextBox 5">
            <a:extLst>
              <a:ext uri="{FF2B5EF4-FFF2-40B4-BE49-F238E27FC236}">
                <a16:creationId xmlns:a16="http://schemas.microsoft.com/office/drawing/2014/main" id="{8302A15D-FD98-413F-B5A2-BC9816923532}"/>
              </a:ext>
            </a:extLst>
          </p:cNvPr>
          <p:cNvSpPr txBox="1"/>
          <p:nvPr/>
        </p:nvSpPr>
        <p:spPr>
          <a:xfrm>
            <a:off x="4076700" y="266711"/>
            <a:ext cx="7800976" cy="5847755"/>
          </a:xfrm>
          <a:prstGeom prst="rect">
            <a:avLst/>
          </a:prstGeom>
          <a:noFill/>
        </p:spPr>
        <p:txBody>
          <a:bodyPr wrap="square" rtlCol="0">
            <a:spAutoFit/>
          </a:bodyPr>
          <a:lstStyle/>
          <a:p>
            <a:r>
              <a:rPr lang="ru-RU" sz="2200" i="1" dirty="0">
                <a:solidFill>
                  <a:schemeClr val="bg1"/>
                </a:solidFill>
                <a:latin typeface="Calibri" panose="020F0502020204030204" pitchFamily="34" charset="0"/>
              </a:rPr>
              <a:t>В парке супругов Лейхтенбергских </a:t>
            </a:r>
            <a:r>
              <a:rPr lang="ru-RU" sz="2200" i="1" dirty="0" err="1">
                <a:solidFill>
                  <a:schemeClr val="bg1"/>
                </a:solidFill>
                <a:latin typeface="Calibri" panose="020F0502020204030204" pitchFamily="34" charset="0"/>
              </a:rPr>
              <a:t>имется</a:t>
            </a:r>
            <a:r>
              <a:rPr lang="ru-RU" sz="2200" i="1" dirty="0">
                <a:solidFill>
                  <a:schemeClr val="bg1"/>
                </a:solidFill>
                <a:latin typeface="Calibri" panose="020F0502020204030204" pitchFamily="34" charset="0"/>
              </a:rPr>
              <a:t> удивительный артефакт -необычная по своему виду скульптура из цельного камня. История ее окутана тайной. Существуют разные версии ее появления. По одной из них – это изображение Петра </a:t>
            </a:r>
            <a:r>
              <a:rPr lang="en-US" sz="2200" i="1" dirty="0">
                <a:solidFill>
                  <a:schemeClr val="bg1"/>
                </a:solidFill>
                <a:latin typeface="Calibri" panose="020F0502020204030204" pitchFamily="34" charset="0"/>
              </a:rPr>
              <a:t>I</a:t>
            </a:r>
            <a:r>
              <a:rPr lang="ru-RU" sz="2200" i="1" dirty="0">
                <a:solidFill>
                  <a:schemeClr val="bg1"/>
                </a:solidFill>
                <a:latin typeface="Calibri" panose="020F0502020204030204" pitchFamily="34" charset="0"/>
              </a:rPr>
              <a:t>, которое было выточено мастером Петергофской гранильной фабрики, чье дитя будто бы крестил император. Говорят, что раньше на голове был бронзовый шлем витязя. Вполне возможно. На лице видны отверстия, которые могли остаться от креплений шлема. Старожилы говорят, что в 1818 году здесь побывал юный Александр Пушкин и каменная голова стала прообразом живой головы в его поэме «Руслан и Людмила», неожиданно представшей перед витязем Русланом. Витязь едет на коне по ночному полю и из мрака ночного видит исполинскую голову в шлеме. Чудовищное создание поднимает веки и сильнейший ветер из уст этой головы едва не сбивает всадника и его коня.</a:t>
            </a:r>
          </a:p>
        </p:txBody>
      </p:sp>
      <p:pic>
        <p:nvPicPr>
          <p:cNvPr id="3" name="Рисунок 2">
            <a:extLst>
              <a:ext uri="{FF2B5EF4-FFF2-40B4-BE49-F238E27FC236}">
                <a16:creationId xmlns:a16="http://schemas.microsoft.com/office/drawing/2014/main" id="{730A8D91-56A7-4FB9-9A73-B415752DEF74}"/>
              </a:ext>
            </a:extLst>
          </p:cNvPr>
          <p:cNvPicPr>
            <a:picLocks noChangeAspect="1"/>
          </p:cNvPicPr>
          <p:nvPr/>
        </p:nvPicPr>
        <p:blipFill>
          <a:blip r:embed="rId2"/>
          <a:stretch>
            <a:fillRect/>
          </a:stretch>
        </p:blipFill>
        <p:spPr>
          <a:xfrm>
            <a:off x="431937" y="3395281"/>
            <a:ext cx="3323811" cy="2729935"/>
          </a:xfrm>
          <a:prstGeom prst="rect">
            <a:avLst/>
          </a:prstGeom>
          <a:ln>
            <a:noFill/>
          </a:ln>
          <a:effectLst>
            <a:outerShdw blurRad="292100" dist="139700" dir="2700000" algn="tl" rotWithShape="0">
              <a:srgbClr val="333333">
                <a:alpha val="65000"/>
              </a:srgbClr>
            </a:outerShdw>
          </a:effectLst>
        </p:spPr>
      </p:pic>
      <p:pic>
        <p:nvPicPr>
          <p:cNvPr id="5" name="Рисунок 4">
            <a:extLst>
              <a:ext uri="{FF2B5EF4-FFF2-40B4-BE49-F238E27FC236}">
                <a16:creationId xmlns:a16="http://schemas.microsoft.com/office/drawing/2014/main" id="{0ED5C14D-B9B8-77DD-FB9C-FC2444EB8052}"/>
              </a:ext>
            </a:extLst>
          </p:cNvPr>
          <p:cNvPicPr>
            <a:picLocks noChangeAspect="1"/>
          </p:cNvPicPr>
          <p:nvPr/>
        </p:nvPicPr>
        <p:blipFill>
          <a:blip r:embed="rId3"/>
          <a:stretch>
            <a:fillRect/>
          </a:stretch>
        </p:blipFill>
        <p:spPr>
          <a:xfrm>
            <a:off x="490330" y="385158"/>
            <a:ext cx="3207027" cy="259825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8325868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9E7337C-5B7F-45EA-ACC4-92DEEA9EC480}"/>
              </a:ext>
            </a:extLst>
          </p:cNvPr>
          <p:cNvSpPr txBox="1"/>
          <p:nvPr/>
        </p:nvSpPr>
        <p:spPr>
          <a:xfrm>
            <a:off x="648625" y="3714995"/>
            <a:ext cx="2355506" cy="461665"/>
          </a:xfrm>
          <a:prstGeom prst="rect">
            <a:avLst/>
          </a:prstGeom>
          <a:noFill/>
        </p:spPr>
        <p:txBody>
          <a:bodyPr wrap="square" rtlCol="0">
            <a:spAutoFit/>
          </a:bodyPr>
          <a:lstStyle/>
          <a:p>
            <a:r>
              <a:rPr lang="ru-RU" sz="2400" b="1" dirty="0">
                <a:solidFill>
                  <a:schemeClr val="bg1"/>
                </a:solidFill>
              </a:rPr>
              <a:t>  </a:t>
            </a:r>
          </a:p>
        </p:txBody>
      </p:sp>
      <p:sp>
        <p:nvSpPr>
          <p:cNvPr id="9" name="TextBox 8">
            <a:extLst>
              <a:ext uri="{FF2B5EF4-FFF2-40B4-BE49-F238E27FC236}">
                <a16:creationId xmlns:a16="http://schemas.microsoft.com/office/drawing/2014/main" id="{D788EB0B-772E-4BC1-ADBA-BB7ADF4D4FDD}"/>
              </a:ext>
            </a:extLst>
          </p:cNvPr>
          <p:cNvSpPr txBox="1"/>
          <p:nvPr/>
        </p:nvSpPr>
        <p:spPr>
          <a:xfrm>
            <a:off x="2958412" y="3429000"/>
            <a:ext cx="45719" cy="712232"/>
          </a:xfrm>
          <a:prstGeom prst="rect">
            <a:avLst/>
          </a:prstGeom>
          <a:noFill/>
        </p:spPr>
        <p:txBody>
          <a:bodyPr wrap="square" rtlCol="0">
            <a:spAutoFit/>
          </a:bodyPr>
          <a:lstStyle/>
          <a:p>
            <a:endParaRPr lang="ru-RU" dirty="0"/>
          </a:p>
        </p:txBody>
      </p:sp>
      <p:sp>
        <p:nvSpPr>
          <p:cNvPr id="4" name="TextBox 3">
            <a:extLst>
              <a:ext uri="{FF2B5EF4-FFF2-40B4-BE49-F238E27FC236}">
                <a16:creationId xmlns:a16="http://schemas.microsoft.com/office/drawing/2014/main" id="{BC8D3331-5105-4B26-8503-50B48E89EEF5}"/>
              </a:ext>
            </a:extLst>
          </p:cNvPr>
          <p:cNvSpPr txBox="1"/>
          <p:nvPr/>
        </p:nvSpPr>
        <p:spPr>
          <a:xfrm>
            <a:off x="5817704" y="291548"/>
            <a:ext cx="5100007" cy="6197117"/>
          </a:xfrm>
          <a:prstGeom prst="rect">
            <a:avLst/>
          </a:prstGeom>
          <a:noFill/>
        </p:spPr>
        <p:txBody>
          <a:bodyPr wrap="square" rtlCol="0">
            <a:spAutoFit/>
          </a:bodyPr>
          <a:lstStyle/>
          <a:p>
            <a:r>
              <a:rPr lang="ru-RU" sz="2400" b="1" i="0" dirty="0">
                <a:solidFill>
                  <a:srgbClr val="000000"/>
                </a:solidFill>
                <a:effectLst/>
                <a:latin typeface="Arial" panose="020B0604020202020204" pitchFamily="34" charset="0"/>
              </a:rPr>
              <a:t>...</a:t>
            </a:r>
            <a:r>
              <a:rPr lang="ru-RU" sz="2400" b="1" i="1" dirty="0">
                <a:solidFill>
                  <a:schemeClr val="bg1"/>
                </a:solidFill>
                <a:effectLst/>
                <a:latin typeface="Calibri" panose="020F0502020204030204" pitchFamily="34" charset="0"/>
              </a:rPr>
              <a:t>Померкла степь. Тропою темной </a:t>
            </a:r>
          </a:p>
          <a:p>
            <a:r>
              <a:rPr lang="ru-RU" sz="2400" b="1" i="1" dirty="0">
                <a:solidFill>
                  <a:schemeClr val="bg1"/>
                </a:solidFill>
                <a:effectLst/>
                <a:latin typeface="Calibri" panose="020F0502020204030204" pitchFamily="34" charset="0"/>
              </a:rPr>
              <a:t>   Задумчив едет наш Руслан</a:t>
            </a:r>
          </a:p>
          <a:p>
            <a:r>
              <a:rPr lang="ru-RU" sz="2400" b="1" i="1" dirty="0">
                <a:solidFill>
                  <a:schemeClr val="bg1"/>
                </a:solidFill>
                <a:latin typeface="Calibri" panose="020F0502020204030204" pitchFamily="34" charset="0"/>
              </a:rPr>
              <a:t>   И видит сквозь ночной туман</a:t>
            </a:r>
          </a:p>
          <a:p>
            <a:r>
              <a:rPr lang="ru-RU" sz="2400" b="1" i="1" dirty="0">
                <a:solidFill>
                  <a:schemeClr val="bg1"/>
                </a:solidFill>
                <a:effectLst/>
                <a:latin typeface="Calibri" panose="020F0502020204030204" pitchFamily="34" charset="0"/>
              </a:rPr>
              <a:t>   Вдали чернеет холм огромный</a:t>
            </a:r>
          </a:p>
          <a:p>
            <a:r>
              <a:rPr lang="ru-RU" sz="2400" b="1" i="1" dirty="0">
                <a:solidFill>
                  <a:schemeClr val="bg1"/>
                </a:solidFill>
                <a:latin typeface="Calibri" panose="020F0502020204030204" pitchFamily="34" charset="0"/>
              </a:rPr>
              <a:t>   И что –то страшное хранит…</a:t>
            </a:r>
          </a:p>
          <a:p>
            <a:r>
              <a:rPr lang="ru-RU" sz="2400" b="1" i="1" dirty="0">
                <a:solidFill>
                  <a:schemeClr val="bg1"/>
                </a:solidFill>
                <a:effectLst/>
                <a:latin typeface="Calibri" panose="020F0502020204030204" pitchFamily="34" charset="0"/>
              </a:rPr>
              <a:t>   Найду ли краски и слова?</a:t>
            </a:r>
            <a:br>
              <a:rPr lang="ru-RU" sz="2400" b="1" i="1" dirty="0">
                <a:solidFill>
                  <a:schemeClr val="bg1"/>
                </a:solidFill>
                <a:latin typeface="Calibri" panose="020F0502020204030204" pitchFamily="34" charset="0"/>
              </a:rPr>
            </a:br>
            <a:r>
              <a:rPr lang="ru-RU" sz="2400" b="1" i="1" dirty="0">
                <a:solidFill>
                  <a:schemeClr val="bg1"/>
                </a:solidFill>
                <a:latin typeface="Calibri" panose="020F0502020204030204" pitchFamily="34" charset="0"/>
              </a:rPr>
              <a:t>   </a:t>
            </a:r>
            <a:r>
              <a:rPr lang="ru-RU" sz="2400" b="1" i="1" dirty="0">
                <a:solidFill>
                  <a:schemeClr val="bg1"/>
                </a:solidFill>
                <a:effectLst/>
                <a:latin typeface="Calibri" panose="020F0502020204030204" pitchFamily="34" charset="0"/>
              </a:rPr>
              <a:t>Пред ним живая голова.</a:t>
            </a:r>
            <a:br>
              <a:rPr lang="ru-RU" sz="2400" b="1" i="1" dirty="0">
                <a:solidFill>
                  <a:schemeClr val="bg1"/>
                </a:solidFill>
                <a:latin typeface="Calibri" panose="020F0502020204030204" pitchFamily="34" charset="0"/>
              </a:rPr>
            </a:br>
            <a:r>
              <a:rPr lang="ru-RU" sz="2400" b="1" i="1" dirty="0">
                <a:solidFill>
                  <a:schemeClr val="bg1"/>
                </a:solidFill>
                <a:latin typeface="Calibri" panose="020F0502020204030204" pitchFamily="34" charset="0"/>
              </a:rPr>
              <a:t>   </a:t>
            </a:r>
            <a:r>
              <a:rPr lang="ru-RU" sz="2400" b="1" i="1" dirty="0">
                <a:solidFill>
                  <a:schemeClr val="bg1"/>
                </a:solidFill>
                <a:effectLst/>
                <a:latin typeface="Calibri" panose="020F0502020204030204" pitchFamily="34" charset="0"/>
              </a:rPr>
              <a:t>Огромны очи сном объяты;</a:t>
            </a:r>
            <a:br>
              <a:rPr lang="ru-RU" sz="2400" b="1" i="1" dirty="0">
                <a:solidFill>
                  <a:schemeClr val="bg1"/>
                </a:solidFill>
                <a:latin typeface="Calibri" panose="020F0502020204030204" pitchFamily="34" charset="0"/>
              </a:rPr>
            </a:br>
            <a:r>
              <a:rPr lang="ru-RU" sz="2400" b="1" i="1" dirty="0">
                <a:solidFill>
                  <a:schemeClr val="bg1"/>
                </a:solidFill>
                <a:latin typeface="Calibri" panose="020F0502020204030204" pitchFamily="34" charset="0"/>
              </a:rPr>
              <a:t>   </a:t>
            </a:r>
            <a:r>
              <a:rPr lang="ru-RU" sz="2400" b="1" i="1" dirty="0">
                <a:solidFill>
                  <a:schemeClr val="bg1"/>
                </a:solidFill>
                <a:effectLst/>
                <a:latin typeface="Calibri" panose="020F0502020204030204" pitchFamily="34" charset="0"/>
              </a:rPr>
              <a:t>Храпит, качая шлем пернатый,</a:t>
            </a:r>
            <a:br>
              <a:rPr lang="ru-RU" sz="2400" b="1" i="1" dirty="0">
                <a:solidFill>
                  <a:schemeClr val="bg1"/>
                </a:solidFill>
                <a:latin typeface="Calibri" panose="020F0502020204030204" pitchFamily="34" charset="0"/>
              </a:rPr>
            </a:br>
            <a:r>
              <a:rPr lang="ru-RU" sz="2400" b="1" i="1" dirty="0">
                <a:solidFill>
                  <a:schemeClr val="bg1"/>
                </a:solidFill>
                <a:latin typeface="Calibri" panose="020F0502020204030204" pitchFamily="34" charset="0"/>
              </a:rPr>
              <a:t>   </a:t>
            </a:r>
            <a:r>
              <a:rPr lang="ru-RU" sz="2400" b="1" i="1" dirty="0">
                <a:solidFill>
                  <a:schemeClr val="bg1"/>
                </a:solidFill>
                <a:effectLst/>
                <a:latin typeface="Calibri" panose="020F0502020204030204" pitchFamily="34" charset="0"/>
              </a:rPr>
              <a:t>И перья в темной высоте,</a:t>
            </a:r>
            <a:br>
              <a:rPr lang="ru-RU" sz="2400" b="1" i="1" dirty="0">
                <a:solidFill>
                  <a:schemeClr val="bg1"/>
                </a:solidFill>
                <a:latin typeface="Calibri" panose="020F0502020204030204" pitchFamily="34" charset="0"/>
              </a:rPr>
            </a:br>
            <a:r>
              <a:rPr lang="ru-RU" sz="2400" b="1" i="1" dirty="0">
                <a:solidFill>
                  <a:schemeClr val="bg1"/>
                </a:solidFill>
                <a:latin typeface="Calibri" panose="020F0502020204030204" pitchFamily="34" charset="0"/>
              </a:rPr>
              <a:t>   </a:t>
            </a:r>
            <a:r>
              <a:rPr lang="ru-RU" sz="2400" b="1" i="1" dirty="0">
                <a:solidFill>
                  <a:schemeClr val="bg1"/>
                </a:solidFill>
                <a:effectLst/>
                <a:latin typeface="Calibri" panose="020F0502020204030204" pitchFamily="34" charset="0"/>
              </a:rPr>
              <a:t>Как тени, ходят, развеваясь.</a:t>
            </a:r>
            <a:br>
              <a:rPr lang="ru-RU" sz="2400" b="1" i="1" dirty="0">
                <a:solidFill>
                  <a:schemeClr val="bg1"/>
                </a:solidFill>
                <a:latin typeface="Calibri" panose="020F0502020204030204" pitchFamily="34" charset="0"/>
              </a:rPr>
            </a:br>
            <a:r>
              <a:rPr lang="ru-RU" sz="2400" b="1" i="1" dirty="0">
                <a:solidFill>
                  <a:schemeClr val="bg1"/>
                </a:solidFill>
                <a:latin typeface="Calibri" panose="020F0502020204030204" pitchFamily="34" charset="0"/>
              </a:rPr>
              <a:t>   </a:t>
            </a:r>
            <a:r>
              <a:rPr lang="ru-RU" sz="2400" b="1" i="1" dirty="0">
                <a:solidFill>
                  <a:schemeClr val="bg1"/>
                </a:solidFill>
                <a:effectLst/>
                <a:latin typeface="Calibri" panose="020F0502020204030204" pitchFamily="34" charset="0"/>
              </a:rPr>
              <a:t>В своей ужасной красоте</a:t>
            </a:r>
            <a:br>
              <a:rPr lang="ru-RU" sz="2400" b="1" i="1" dirty="0">
                <a:solidFill>
                  <a:schemeClr val="bg1"/>
                </a:solidFill>
                <a:latin typeface="Calibri" panose="020F0502020204030204" pitchFamily="34" charset="0"/>
              </a:rPr>
            </a:br>
            <a:r>
              <a:rPr lang="ru-RU" sz="2400" b="1" i="1" dirty="0">
                <a:solidFill>
                  <a:schemeClr val="bg1"/>
                </a:solidFill>
                <a:latin typeface="Calibri" panose="020F0502020204030204" pitchFamily="34" charset="0"/>
              </a:rPr>
              <a:t>   </a:t>
            </a:r>
            <a:r>
              <a:rPr lang="ru-RU" sz="2400" b="1" i="1" dirty="0">
                <a:solidFill>
                  <a:schemeClr val="bg1"/>
                </a:solidFill>
                <a:effectLst/>
                <a:latin typeface="Calibri" panose="020F0502020204030204" pitchFamily="34" charset="0"/>
              </a:rPr>
              <a:t>Над мрачной степью возвышаясь,</a:t>
            </a:r>
            <a:br>
              <a:rPr lang="ru-RU" sz="2400" b="1" i="1" dirty="0">
                <a:solidFill>
                  <a:schemeClr val="bg1"/>
                </a:solidFill>
                <a:latin typeface="Calibri" panose="020F0502020204030204" pitchFamily="34" charset="0"/>
              </a:rPr>
            </a:br>
            <a:r>
              <a:rPr lang="ru-RU" sz="2400" b="1" i="1" dirty="0">
                <a:solidFill>
                  <a:schemeClr val="bg1"/>
                </a:solidFill>
                <a:latin typeface="Calibri" panose="020F0502020204030204" pitchFamily="34" charset="0"/>
              </a:rPr>
              <a:t>   </a:t>
            </a:r>
            <a:r>
              <a:rPr lang="ru-RU" sz="2400" b="1" i="1" dirty="0">
                <a:solidFill>
                  <a:schemeClr val="bg1"/>
                </a:solidFill>
                <a:effectLst/>
                <a:latin typeface="Calibri" panose="020F0502020204030204" pitchFamily="34" charset="0"/>
              </a:rPr>
              <a:t>Безмолвием окружена,</a:t>
            </a:r>
            <a:br>
              <a:rPr lang="ru-RU" sz="2400" b="1" i="1" dirty="0">
                <a:solidFill>
                  <a:schemeClr val="bg1"/>
                </a:solidFill>
                <a:latin typeface="Calibri" panose="020F0502020204030204" pitchFamily="34" charset="0"/>
              </a:rPr>
            </a:br>
            <a:r>
              <a:rPr lang="ru-RU" sz="2400" b="1" i="1" dirty="0">
                <a:solidFill>
                  <a:schemeClr val="bg1"/>
                </a:solidFill>
                <a:latin typeface="Calibri" panose="020F0502020204030204" pitchFamily="34" charset="0"/>
              </a:rPr>
              <a:t>   </a:t>
            </a:r>
            <a:r>
              <a:rPr lang="ru-RU" sz="2400" b="1" i="1" dirty="0">
                <a:solidFill>
                  <a:schemeClr val="bg1"/>
                </a:solidFill>
                <a:effectLst/>
                <a:latin typeface="Calibri" panose="020F0502020204030204" pitchFamily="34" charset="0"/>
              </a:rPr>
              <a:t>Пустыни сторож безымянной,</a:t>
            </a:r>
            <a:br>
              <a:rPr lang="ru-RU" sz="2400" b="1" i="1" dirty="0">
                <a:solidFill>
                  <a:schemeClr val="bg1"/>
                </a:solidFill>
                <a:latin typeface="Calibri" panose="020F0502020204030204" pitchFamily="34" charset="0"/>
              </a:rPr>
            </a:br>
            <a:r>
              <a:rPr lang="ru-RU" sz="2400" b="1" i="1" dirty="0">
                <a:solidFill>
                  <a:schemeClr val="bg1"/>
                </a:solidFill>
                <a:latin typeface="Calibri" panose="020F0502020204030204" pitchFamily="34" charset="0"/>
              </a:rPr>
              <a:t>   </a:t>
            </a:r>
            <a:r>
              <a:rPr lang="ru-RU" sz="2400" b="1" i="1" dirty="0">
                <a:solidFill>
                  <a:schemeClr val="bg1"/>
                </a:solidFill>
                <a:effectLst/>
                <a:latin typeface="Calibri" panose="020F0502020204030204" pitchFamily="34" charset="0"/>
              </a:rPr>
              <a:t>Руслану предстоит она</a:t>
            </a:r>
            <a:endParaRPr lang="ru-RU" sz="2400" b="1" i="1" dirty="0">
              <a:solidFill>
                <a:schemeClr val="bg1"/>
              </a:solidFill>
              <a:latin typeface="Calibri" panose="020F0502020204030204" pitchFamily="34" charset="0"/>
            </a:endParaRPr>
          </a:p>
        </p:txBody>
      </p:sp>
      <p:sp>
        <p:nvSpPr>
          <p:cNvPr id="2" name="TextBox 1">
            <a:extLst>
              <a:ext uri="{FF2B5EF4-FFF2-40B4-BE49-F238E27FC236}">
                <a16:creationId xmlns:a16="http://schemas.microsoft.com/office/drawing/2014/main" id="{AB6BC03A-9148-41B3-A41A-655649896179}"/>
              </a:ext>
            </a:extLst>
          </p:cNvPr>
          <p:cNvSpPr txBox="1"/>
          <p:nvPr/>
        </p:nvSpPr>
        <p:spPr>
          <a:xfrm>
            <a:off x="152401" y="6001645"/>
            <a:ext cx="10765310" cy="369332"/>
          </a:xfrm>
          <a:prstGeom prst="rect">
            <a:avLst/>
          </a:prstGeom>
          <a:noFill/>
        </p:spPr>
        <p:txBody>
          <a:bodyPr wrap="square" rtlCol="0">
            <a:spAutoFit/>
          </a:bodyPr>
          <a:lstStyle/>
          <a:p>
            <a:r>
              <a:rPr lang="ru-RU" b="1">
                <a:solidFill>
                  <a:schemeClr val="bg1"/>
                </a:solidFill>
                <a:latin typeface="Calibri" panose="020F0502020204030204" pitchFamily="34" charset="0"/>
              </a:rPr>
              <a:t>            Из </a:t>
            </a:r>
            <a:r>
              <a:rPr lang="ru-RU" b="1" dirty="0">
                <a:solidFill>
                  <a:schemeClr val="bg1"/>
                </a:solidFill>
                <a:latin typeface="Calibri" panose="020F0502020204030204" pitchFamily="34" charset="0"/>
              </a:rPr>
              <a:t>поэмы А. С. Пушкина «Руслан и Людмила»   </a:t>
            </a:r>
          </a:p>
        </p:txBody>
      </p:sp>
      <p:pic>
        <p:nvPicPr>
          <p:cNvPr id="7" name="Рисунок 6">
            <a:extLst>
              <a:ext uri="{FF2B5EF4-FFF2-40B4-BE49-F238E27FC236}">
                <a16:creationId xmlns:a16="http://schemas.microsoft.com/office/drawing/2014/main" id="{013AC292-DE99-4839-9A69-3E08695ED4F6}"/>
              </a:ext>
            </a:extLst>
          </p:cNvPr>
          <p:cNvPicPr>
            <a:picLocks noChangeAspect="1"/>
          </p:cNvPicPr>
          <p:nvPr/>
        </p:nvPicPr>
        <p:blipFill>
          <a:blip r:embed="rId2"/>
          <a:stretch>
            <a:fillRect/>
          </a:stretch>
        </p:blipFill>
        <p:spPr>
          <a:xfrm>
            <a:off x="648625" y="183040"/>
            <a:ext cx="4753850" cy="5818605"/>
          </a:xfrm>
          <a:prstGeom prst="rect">
            <a:avLst/>
          </a:prstGeom>
        </p:spPr>
      </p:pic>
    </p:spTree>
    <p:extLst>
      <p:ext uri="{BB962C8B-B14F-4D97-AF65-F5344CB8AC3E}">
        <p14:creationId xmlns:p14="http://schemas.microsoft.com/office/powerpoint/2010/main" val="19965863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8915C337-D9D6-4FB3-B237-D21539415E71}"/>
              </a:ext>
            </a:extLst>
          </p:cNvPr>
          <p:cNvPicPr>
            <a:picLocks noChangeAspect="1"/>
          </p:cNvPicPr>
          <p:nvPr/>
        </p:nvPicPr>
        <p:blipFill rotWithShape="1">
          <a:blip r:embed="rId2"/>
          <a:srcRect l="6626" t="1" b="1507"/>
          <a:stretch/>
        </p:blipFill>
        <p:spPr>
          <a:xfrm>
            <a:off x="599640" y="3429000"/>
            <a:ext cx="3734917" cy="259742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7" name="TextBox 6">
            <a:extLst>
              <a:ext uri="{FF2B5EF4-FFF2-40B4-BE49-F238E27FC236}">
                <a16:creationId xmlns:a16="http://schemas.microsoft.com/office/drawing/2014/main" id="{08B2A39B-9817-4530-B53D-0EA359CBE478}"/>
              </a:ext>
            </a:extLst>
          </p:cNvPr>
          <p:cNvSpPr txBox="1"/>
          <p:nvPr/>
        </p:nvSpPr>
        <p:spPr>
          <a:xfrm>
            <a:off x="4626109" y="185531"/>
            <a:ext cx="7300849" cy="6232475"/>
          </a:xfrm>
          <a:prstGeom prst="rect">
            <a:avLst/>
          </a:prstGeom>
          <a:noFill/>
        </p:spPr>
        <p:txBody>
          <a:bodyPr wrap="square" rtlCol="0">
            <a:spAutoFit/>
          </a:bodyPr>
          <a:lstStyle/>
          <a:p>
            <a:r>
              <a:rPr lang="ru-RU" sz="2100" dirty="0">
                <a:solidFill>
                  <a:schemeClr val="bg1"/>
                </a:solidFill>
                <a:latin typeface="Calibri" panose="020F0502020204030204" pitchFamily="34" charset="0"/>
              </a:rPr>
              <a:t>Композитор Михаил Глинка с детства был знаком с Александром Пушкиным и восхищался его творчеством. После романсов на стихи поэта, Глинка возмечтал написать оперу  на сюжет «Руслана и Людмилы». Он лично обратился за разрешением к поэту. Михаил Глинка получил не только разрешение, но и согласие великого Пушкина написать либретто к опере. Написать либретто Александру Пушкину помешала смерть на дуэли Михаил Глинка был потрясен смертью поэта и отложил свой замысел. Однако, потом вернулся к своей мечте и в 1842 году на свет появилась опера «Руслан и Людмила». Композитор Глинка бывал на музыкальных вечерах у президента Академии художеств – герцога Максимилиана Лейхтенбергского, конечно же  видел голову в парке усадьбы. И можно предположить, что симфонический эпизод в опере был задуман под впечатлением этой страшной головы. Симфонический эпизод  показывает Руслана приближающегося к Голове и побеждая страшной силы ветер- был задуман композитором в этом месте.</a:t>
            </a:r>
          </a:p>
        </p:txBody>
      </p:sp>
      <p:pic>
        <p:nvPicPr>
          <p:cNvPr id="1026" name="Picture 2" descr="Руслан и Людмила (опера) — Википедия">
            <a:extLst>
              <a:ext uri="{FF2B5EF4-FFF2-40B4-BE49-F238E27FC236}">
                <a16:creationId xmlns:a16="http://schemas.microsoft.com/office/drawing/2014/main" id="{D4B9A2AB-8A34-9807-491A-0DD45A97EF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9640" y="289427"/>
            <a:ext cx="3734917" cy="298036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 name="TextBox 2">
            <a:extLst>
              <a:ext uri="{FF2B5EF4-FFF2-40B4-BE49-F238E27FC236}">
                <a16:creationId xmlns:a16="http://schemas.microsoft.com/office/drawing/2014/main" id="{1A5B4266-FE55-5D01-8351-CA2DDB6456D4}"/>
              </a:ext>
            </a:extLst>
          </p:cNvPr>
          <p:cNvSpPr txBox="1"/>
          <p:nvPr/>
        </p:nvSpPr>
        <p:spPr>
          <a:xfrm>
            <a:off x="265042" y="6026426"/>
            <a:ext cx="4361067" cy="584775"/>
          </a:xfrm>
          <a:prstGeom prst="rect">
            <a:avLst/>
          </a:prstGeom>
          <a:noFill/>
        </p:spPr>
        <p:txBody>
          <a:bodyPr wrap="square" rtlCol="0">
            <a:spAutoFit/>
          </a:bodyPr>
          <a:lstStyle/>
          <a:p>
            <a:pPr algn="ctr"/>
            <a:r>
              <a:rPr lang="ru-RU" sz="1600" b="1" dirty="0">
                <a:solidFill>
                  <a:schemeClr val="bg1"/>
                </a:solidFill>
                <a:latin typeface="Calibri" panose="020F0502020204030204" pitchFamily="34" charset="0"/>
              </a:rPr>
              <a:t>Декорация к опере, К. А. Коровин</a:t>
            </a:r>
          </a:p>
          <a:p>
            <a:pPr algn="ctr"/>
            <a:r>
              <a:rPr lang="ru-RU" sz="1600" b="1" dirty="0">
                <a:solidFill>
                  <a:schemeClr val="bg1"/>
                </a:solidFill>
                <a:latin typeface="Calibri" panose="020F0502020204030204" pitchFamily="34" charset="0"/>
              </a:rPr>
              <a:t>1902 год</a:t>
            </a:r>
          </a:p>
        </p:txBody>
      </p:sp>
    </p:spTree>
    <p:extLst>
      <p:ext uri="{BB962C8B-B14F-4D97-AF65-F5344CB8AC3E}">
        <p14:creationId xmlns:p14="http://schemas.microsoft.com/office/powerpoint/2010/main" val="37043007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2 - бой руслана (3)">
            <a:hlinkClick r:id="" action="ppaction://media"/>
            <a:extLst>
              <a:ext uri="{FF2B5EF4-FFF2-40B4-BE49-F238E27FC236}">
                <a16:creationId xmlns:a16="http://schemas.microsoft.com/office/drawing/2014/main" id="{3759E2C9-A714-4E6B-91DE-6BD175345B8A}"/>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428750" y="397565"/>
            <a:ext cx="9028458" cy="5078507"/>
          </a:xfrm>
          <a:prstGeom prst="rect">
            <a:avLst/>
          </a:prstGeom>
        </p:spPr>
      </p:pic>
      <p:sp>
        <p:nvSpPr>
          <p:cNvPr id="3" name="TextBox 2">
            <a:extLst>
              <a:ext uri="{FF2B5EF4-FFF2-40B4-BE49-F238E27FC236}">
                <a16:creationId xmlns:a16="http://schemas.microsoft.com/office/drawing/2014/main" id="{32C72D1C-DFDA-48A5-9A35-C9BBCCE5BE4F}"/>
              </a:ext>
            </a:extLst>
          </p:cNvPr>
          <p:cNvSpPr txBox="1"/>
          <p:nvPr/>
        </p:nvSpPr>
        <p:spPr>
          <a:xfrm>
            <a:off x="1642027" y="581709"/>
            <a:ext cx="8907946" cy="800219"/>
          </a:xfrm>
          <a:prstGeom prst="rect">
            <a:avLst/>
          </a:prstGeom>
          <a:noFill/>
        </p:spPr>
        <p:txBody>
          <a:bodyPr wrap="square" rtlCol="0">
            <a:spAutoFit/>
          </a:bodyPr>
          <a:lstStyle/>
          <a:p>
            <a:r>
              <a:rPr lang="ru-RU" sz="2400" b="1"/>
              <a:t>           </a:t>
            </a:r>
            <a:r>
              <a:rPr lang="ru-RU" sz="2200" b="1" dirty="0">
                <a:latin typeface="Calibri" panose="020F0502020204030204" pitchFamily="34" charset="0"/>
              </a:rPr>
              <a:t>М. И. Глинка – симфонический эпизод из оперы </a:t>
            </a:r>
          </a:p>
          <a:p>
            <a:r>
              <a:rPr lang="ru-RU" sz="2200" b="1" dirty="0">
                <a:latin typeface="Calibri" panose="020F0502020204030204" pitchFamily="34" charset="0"/>
              </a:rPr>
              <a:t>            «Руслан и Людмила», 2 – е действие, 3-я картина</a:t>
            </a:r>
          </a:p>
        </p:txBody>
      </p:sp>
    </p:spTree>
    <p:extLst>
      <p:ext uri="{BB962C8B-B14F-4D97-AF65-F5344CB8AC3E}">
        <p14:creationId xmlns:p14="http://schemas.microsoft.com/office/powerpoint/2010/main" val="2911749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121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10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EF1A1901-ABB4-AB7B-A0F7-018CB5E73B61}"/>
              </a:ext>
            </a:extLst>
          </p:cNvPr>
          <p:cNvPicPr>
            <a:picLocks noChangeAspect="1"/>
          </p:cNvPicPr>
          <p:nvPr/>
        </p:nvPicPr>
        <p:blipFill>
          <a:blip r:embed="rId2"/>
          <a:stretch>
            <a:fillRect/>
          </a:stretch>
        </p:blipFill>
        <p:spPr>
          <a:xfrm>
            <a:off x="2146851" y="200370"/>
            <a:ext cx="6868413" cy="4452730"/>
          </a:xfrm>
          <a:prstGeom prst="rect">
            <a:avLst/>
          </a:prstGeom>
          <a:ln>
            <a:noFill/>
          </a:ln>
          <a:effectLst>
            <a:outerShdw blurRad="292100" dist="139700" dir="2700000" algn="tl" rotWithShape="0">
              <a:srgbClr val="333333">
                <a:alpha val="65000"/>
              </a:srgbClr>
            </a:outerShdw>
          </a:effectLst>
        </p:spPr>
      </p:pic>
      <p:sp>
        <p:nvSpPr>
          <p:cNvPr id="4" name="TextBox 3">
            <a:extLst>
              <a:ext uri="{FF2B5EF4-FFF2-40B4-BE49-F238E27FC236}">
                <a16:creationId xmlns:a16="http://schemas.microsoft.com/office/drawing/2014/main" id="{CFA3B54F-F1F7-8C2E-A170-1738E77AA8E5}"/>
              </a:ext>
            </a:extLst>
          </p:cNvPr>
          <p:cNvSpPr txBox="1"/>
          <p:nvPr/>
        </p:nvSpPr>
        <p:spPr>
          <a:xfrm>
            <a:off x="291548" y="4784034"/>
            <a:ext cx="11542643" cy="1477328"/>
          </a:xfrm>
          <a:prstGeom prst="rect">
            <a:avLst/>
          </a:prstGeom>
          <a:noFill/>
        </p:spPr>
        <p:txBody>
          <a:bodyPr wrap="square" rtlCol="0">
            <a:spAutoFit/>
          </a:bodyPr>
          <a:lstStyle/>
          <a:p>
            <a:r>
              <a:rPr lang="ru-RU" b="1" i="1" dirty="0">
                <a:solidFill>
                  <a:schemeClr val="bg1"/>
                </a:solidFill>
                <a:latin typeface="Calibri" panose="020F0502020204030204" pitchFamily="34" charset="0"/>
              </a:rPr>
              <a:t>    Картина  «Морской берег в окрестностях Ораниенбаума»  написана художником А. Саврасовым в 1854 году по заказу великой княгини Марии Николаевны Лейхтенбергской. Герцогиня Мария Николаевна Лейхтенбергская после смерти мужа - Максимилиана Лейхтенбергского стала президентом Академии художеств. Алексей Саврасов писал эту картину в усадьбе заказчицы, не думая в это время о хлебе насущном. </a:t>
            </a:r>
            <a:r>
              <a:rPr lang="ru-RU" b="1" i="1" dirty="0">
                <a:solidFill>
                  <a:schemeClr val="bg1"/>
                </a:solidFill>
                <a:effectLst/>
                <a:latin typeface="Calibri" panose="020F0502020204030204" pitchFamily="34" charset="0"/>
              </a:rPr>
              <a:t>Морская сцена, создает ощущение спокойствия и умиротворенности.</a:t>
            </a:r>
          </a:p>
        </p:txBody>
      </p:sp>
    </p:spTree>
    <p:extLst>
      <p:ext uri="{BB962C8B-B14F-4D97-AF65-F5344CB8AC3E}">
        <p14:creationId xmlns:p14="http://schemas.microsoft.com/office/powerpoint/2010/main" val="8145088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4E8A5C92-1277-4755-BEC6-47B97088210E}"/>
              </a:ext>
            </a:extLst>
          </p:cNvPr>
          <p:cNvPicPr>
            <a:picLocks noChangeAspect="1"/>
          </p:cNvPicPr>
          <p:nvPr/>
        </p:nvPicPr>
        <p:blipFill>
          <a:blip r:embed="rId2"/>
          <a:stretch>
            <a:fillRect/>
          </a:stretch>
        </p:blipFill>
        <p:spPr>
          <a:xfrm>
            <a:off x="251791" y="715617"/>
            <a:ext cx="2239617" cy="2953593"/>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TextBox 3">
            <a:extLst>
              <a:ext uri="{FF2B5EF4-FFF2-40B4-BE49-F238E27FC236}">
                <a16:creationId xmlns:a16="http://schemas.microsoft.com/office/drawing/2014/main" id="{B7360FA4-27B2-4DF3-8C60-B80D731A8226}"/>
              </a:ext>
            </a:extLst>
          </p:cNvPr>
          <p:cNvSpPr txBox="1"/>
          <p:nvPr/>
        </p:nvSpPr>
        <p:spPr>
          <a:xfrm flipH="1">
            <a:off x="357808" y="3669210"/>
            <a:ext cx="1947236" cy="1077218"/>
          </a:xfrm>
          <a:prstGeom prst="rect">
            <a:avLst/>
          </a:prstGeom>
          <a:noFill/>
        </p:spPr>
        <p:txBody>
          <a:bodyPr wrap="square" rtlCol="0">
            <a:spAutoFit/>
          </a:bodyPr>
          <a:lstStyle/>
          <a:p>
            <a:endParaRPr lang="ru-RU" sz="2400" b="1" dirty="0">
              <a:solidFill>
                <a:schemeClr val="bg1"/>
              </a:solidFill>
            </a:endParaRPr>
          </a:p>
          <a:p>
            <a:r>
              <a:rPr lang="ru-RU" sz="2000" b="1" dirty="0">
                <a:solidFill>
                  <a:schemeClr val="bg1"/>
                </a:solidFill>
                <a:latin typeface="Calibri" panose="020F0502020204030204" pitchFamily="34" charset="0"/>
              </a:rPr>
              <a:t>Ф. И. Тютчев</a:t>
            </a:r>
          </a:p>
          <a:p>
            <a:r>
              <a:rPr lang="ru-RU" sz="2000" b="1" dirty="0">
                <a:solidFill>
                  <a:schemeClr val="bg1"/>
                </a:solidFill>
                <a:latin typeface="Calibri" panose="020F0502020204030204" pitchFamily="34" charset="0"/>
              </a:rPr>
              <a:t> 1803 - 1873</a:t>
            </a:r>
          </a:p>
        </p:txBody>
      </p:sp>
      <p:sp>
        <p:nvSpPr>
          <p:cNvPr id="5" name="TextBox 4">
            <a:extLst>
              <a:ext uri="{FF2B5EF4-FFF2-40B4-BE49-F238E27FC236}">
                <a16:creationId xmlns:a16="http://schemas.microsoft.com/office/drawing/2014/main" id="{4F9AB40E-F1F4-44AE-A382-62F6DB0A42FA}"/>
              </a:ext>
            </a:extLst>
          </p:cNvPr>
          <p:cNvSpPr txBox="1"/>
          <p:nvPr/>
        </p:nvSpPr>
        <p:spPr>
          <a:xfrm>
            <a:off x="2623930" y="225287"/>
            <a:ext cx="6559827" cy="6616106"/>
          </a:xfrm>
          <a:prstGeom prst="rect">
            <a:avLst/>
          </a:prstGeom>
          <a:noFill/>
        </p:spPr>
        <p:txBody>
          <a:bodyPr wrap="square" rtlCol="0">
            <a:spAutoFit/>
          </a:bodyPr>
          <a:lstStyle/>
          <a:p>
            <a:r>
              <a:rPr lang="ru-RU" sz="2100" b="1" dirty="0">
                <a:solidFill>
                  <a:schemeClr val="bg1"/>
                </a:solidFill>
                <a:latin typeface="Calibri" panose="020F0502020204030204" pitchFamily="34" charset="0"/>
              </a:rPr>
              <a:t>Федор Иванович Тютчев был пленен красотой и образованностью великой княгини:« Мария Николаевна поистине очаровательна. Нельзя иметь более изысканный облик и вдобавок быть столь любезной и естественной. И потому она с первого взгляда пользуется общим успехом». Ей он посвятил стихотворение: Живым сочувствием привета с непостижимой высоты о, не смущай, молю, поэта!                       Не искушай его мечты!</a:t>
            </a:r>
          </a:p>
          <a:p>
            <a:r>
              <a:rPr lang="ru-RU" sz="2100" b="1" dirty="0">
                <a:solidFill>
                  <a:schemeClr val="bg1"/>
                </a:solidFill>
                <a:latin typeface="Calibri" panose="020F0502020204030204" pitchFamily="34" charset="0"/>
              </a:rPr>
              <a:t> Многие строчки стихов Федора Ивановича Тютчева стали текстами знаменитых романсов, среди которых самый популярный – « Я встретил Вас».                                       Проникновенная красота мелодии сделала его прекрасным украшением концертных репертуаров, но имя автора музыки запамятовали  и долгое время называли – «Старинный русский романс». Однако, имя автора музыки этого романса вписано в историю русской музыки – это дирижер, пианист, органист – виртуоз, собиратель народных песен -  Малашкин Леонид Дмитриевич</a:t>
            </a:r>
            <a:endParaRPr lang="ru-RU" sz="2100" b="1" i="0" dirty="0">
              <a:solidFill>
                <a:schemeClr val="bg1"/>
              </a:solidFill>
              <a:effectLst/>
              <a:latin typeface="Calibri" panose="020F0502020204030204" pitchFamily="34" charset="0"/>
            </a:endParaRPr>
          </a:p>
        </p:txBody>
      </p:sp>
      <p:pic>
        <p:nvPicPr>
          <p:cNvPr id="7" name="Рисунок 6">
            <a:extLst>
              <a:ext uri="{FF2B5EF4-FFF2-40B4-BE49-F238E27FC236}">
                <a16:creationId xmlns:a16="http://schemas.microsoft.com/office/drawing/2014/main" id="{C25C3F5A-ACC3-41D9-95F9-B1FC64CB59BE}"/>
              </a:ext>
            </a:extLst>
          </p:cNvPr>
          <p:cNvPicPr>
            <a:picLocks noChangeAspect="1"/>
          </p:cNvPicPr>
          <p:nvPr/>
        </p:nvPicPr>
        <p:blipFill>
          <a:blip r:embed="rId3"/>
          <a:stretch>
            <a:fillRect/>
          </a:stretch>
        </p:blipFill>
        <p:spPr>
          <a:xfrm>
            <a:off x="9316279" y="490330"/>
            <a:ext cx="2332284" cy="327447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TextBox 7">
            <a:extLst>
              <a:ext uri="{FF2B5EF4-FFF2-40B4-BE49-F238E27FC236}">
                <a16:creationId xmlns:a16="http://schemas.microsoft.com/office/drawing/2014/main" id="{6BB21495-EC80-41FD-B39C-114255936A8B}"/>
              </a:ext>
            </a:extLst>
          </p:cNvPr>
          <p:cNvSpPr txBox="1"/>
          <p:nvPr/>
        </p:nvSpPr>
        <p:spPr>
          <a:xfrm>
            <a:off x="9502643" y="4214191"/>
            <a:ext cx="2437566" cy="769441"/>
          </a:xfrm>
          <a:prstGeom prst="rect">
            <a:avLst/>
          </a:prstGeom>
          <a:noFill/>
        </p:spPr>
        <p:txBody>
          <a:bodyPr wrap="square" rtlCol="0">
            <a:spAutoFit/>
          </a:bodyPr>
          <a:lstStyle/>
          <a:p>
            <a:r>
              <a:rPr lang="ru-RU" sz="2400" b="1" dirty="0">
                <a:solidFill>
                  <a:schemeClr val="bg1"/>
                </a:solidFill>
              </a:rPr>
              <a:t> </a:t>
            </a:r>
            <a:r>
              <a:rPr lang="ru-RU" sz="2000" b="1" dirty="0">
                <a:solidFill>
                  <a:schemeClr val="bg1"/>
                </a:solidFill>
                <a:latin typeface="Calibri" panose="020F0502020204030204" pitchFamily="34" charset="0"/>
              </a:rPr>
              <a:t>Малашкин Л. Д.</a:t>
            </a:r>
          </a:p>
          <a:p>
            <a:r>
              <a:rPr lang="ru-RU" sz="2000" b="1" dirty="0">
                <a:solidFill>
                  <a:schemeClr val="bg1"/>
                </a:solidFill>
                <a:latin typeface="Calibri" panose="020F0502020204030204" pitchFamily="34" charset="0"/>
              </a:rPr>
              <a:t>    1842 - 1902</a:t>
            </a:r>
          </a:p>
        </p:txBody>
      </p:sp>
    </p:spTree>
    <p:extLst>
      <p:ext uri="{BB962C8B-B14F-4D97-AF65-F5344CB8AC3E}">
        <p14:creationId xmlns:p14="http://schemas.microsoft.com/office/powerpoint/2010/main" val="37578426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66E428A-1D8F-B06C-8B2A-93643E651A83}"/>
              </a:ext>
            </a:extLst>
          </p:cNvPr>
          <p:cNvSpPr txBox="1"/>
          <p:nvPr/>
        </p:nvSpPr>
        <p:spPr>
          <a:xfrm>
            <a:off x="4585252" y="238539"/>
            <a:ext cx="3551585" cy="6524863"/>
          </a:xfrm>
          <a:prstGeom prst="rect">
            <a:avLst/>
          </a:prstGeom>
          <a:noFill/>
        </p:spPr>
        <p:txBody>
          <a:bodyPr wrap="square" rtlCol="0">
            <a:spAutoFit/>
          </a:bodyPr>
          <a:lstStyle/>
          <a:p>
            <a:r>
              <a:rPr lang="ru-RU" dirty="0">
                <a:solidFill>
                  <a:schemeClr val="bg1"/>
                </a:solidFill>
                <a:latin typeface="Calibri" panose="020F0502020204030204" pitchFamily="34" charset="0"/>
              </a:rPr>
              <a:t> </a:t>
            </a:r>
            <a:r>
              <a:rPr lang="ru-RU" sz="1600" b="1" i="1" dirty="0">
                <a:solidFill>
                  <a:schemeClr val="bg1"/>
                </a:solidFill>
                <a:latin typeface="Calibri" panose="020F0502020204030204" pitchFamily="34" charset="0"/>
              </a:rPr>
              <a:t>Живым сочувствием привета                       С недостижимой высоты,                                  О, не смущай, молю, поэта!                              Не искушай его мечты!                                       Всю жизнь в толпе людей затерян,                                                     Порой доступен их страстям,                    Поэт, я знаю, суеверен,                                               Но редко служит он властям.                               Перед кумирами земными                      Проходит он, главу склонив,                              Или стоит он перед ними                        Смущен и гордо-боязлив...                                  Но если вдруг живое слово</a:t>
            </a:r>
          </a:p>
          <a:p>
            <a:r>
              <a:rPr lang="ru-RU" sz="1600" b="1" i="1" dirty="0">
                <a:solidFill>
                  <a:schemeClr val="bg1"/>
                </a:solidFill>
                <a:latin typeface="Calibri" panose="020F0502020204030204" pitchFamily="34" charset="0"/>
              </a:rPr>
              <a:t>С их уст, сорвавшись, упадет,                                     И сквозь величия земного                                    Вся прелесть женщины блеснет,                                         И человеческим сознаньем                                 Их всемогущей красоты                                 Вдруг озарятся, как сияньем,                     Изящно-дивные черты,                                          —О, как в нем сердце пламенеет!                                   Как он восторжен, умилен!                           Пускай любить он не умеет —Боготворить умеет </a:t>
            </a:r>
            <a:r>
              <a:rPr lang="ru-RU" sz="1600" b="1" i="1" dirty="0">
                <a:solidFill>
                  <a:schemeClr val="bg1"/>
                </a:solidFill>
              </a:rPr>
              <a:t>он! </a:t>
            </a:r>
          </a:p>
          <a:p>
            <a:r>
              <a:rPr lang="ru-RU" sz="1600" b="1" dirty="0">
                <a:solidFill>
                  <a:schemeClr val="bg1"/>
                </a:solidFill>
                <a:latin typeface="Calibri" panose="020F0502020204030204" pitchFamily="34" charset="0"/>
              </a:rPr>
              <a:t>Ф. Тютчев 1842 год</a:t>
            </a:r>
          </a:p>
        </p:txBody>
      </p:sp>
      <p:pic>
        <p:nvPicPr>
          <p:cNvPr id="4" name="Рисунок 3">
            <a:extLst>
              <a:ext uri="{FF2B5EF4-FFF2-40B4-BE49-F238E27FC236}">
                <a16:creationId xmlns:a16="http://schemas.microsoft.com/office/drawing/2014/main" id="{DADFD495-13C0-5B0E-ACD5-FB5F715FA5CA}"/>
              </a:ext>
            </a:extLst>
          </p:cNvPr>
          <p:cNvPicPr>
            <a:picLocks noChangeAspect="1"/>
          </p:cNvPicPr>
          <p:nvPr/>
        </p:nvPicPr>
        <p:blipFill>
          <a:blip r:embed="rId2"/>
          <a:stretch>
            <a:fillRect/>
          </a:stretch>
        </p:blipFill>
        <p:spPr>
          <a:xfrm>
            <a:off x="1126436" y="238539"/>
            <a:ext cx="3127513" cy="5088835"/>
          </a:xfrm>
          <a:prstGeom prst="rect">
            <a:avLst/>
          </a:prstGeom>
          <a:ln>
            <a:noFill/>
          </a:ln>
          <a:effectLst>
            <a:outerShdw blurRad="292100" dist="139700" dir="2700000" algn="tl" rotWithShape="0">
              <a:srgbClr val="333333">
                <a:alpha val="65000"/>
              </a:srgbClr>
            </a:outerShdw>
          </a:effectLst>
        </p:spPr>
      </p:pic>
      <p:pic>
        <p:nvPicPr>
          <p:cNvPr id="5" name="Рисунок 4">
            <a:extLst>
              <a:ext uri="{FF2B5EF4-FFF2-40B4-BE49-F238E27FC236}">
                <a16:creationId xmlns:a16="http://schemas.microsoft.com/office/drawing/2014/main" id="{83C318B2-1943-D921-21D2-27AA5B68ED5F}"/>
              </a:ext>
            </a:extLst>
          </p:cNvPr>
          <p:cNvPicPr>
            <a:picLocks noChangeAspect="1"/>
          </p:cNvPicPr>
          <p:nvPr/>
        </p:nvPicPr>
        <p:blipFill rotWithShape="1">
          <a:blip r:embed="rId3"/>
          <a:srcRect l="21275" t="11193" r="6999" b="15706"/>
          <a:stretch/>
        </p:blipFill>
        <p:spPr>
          <a:xfrm>
            <a:off x="8554139" y="2438400"/>
            <a:ext cx="3273289" cy="3949147"/>
          </a:xfrm>
          <a:prstGeom prst="rect">
            <a:avLst/>
          </a:prstGeom>
        </p:spPr>
      </p:pic>
    </p:spTree>
    <p:extLst>
      <p:ext uri="{BB962C8B-B14F-4D97-AF65-F5344CB8AC3E}">
        <p14:creationId xmlns:p14="http://schemas.microsoft.com/office/powerpoint/2010/main" val="21945061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B1A279C2-54D4-6555-7813-F05B1A9D80B3}"/>
              </a:ext>
            </a:extLst>
          </p:cNvPr>
          <p:cNvPicPr>
            <a:picLocks noChangeAspect="1"/>
          </p:cNvPicPr>
          <p:nvPr/>
        </p:nvPicPr>
        <p:blipFill rotWithShape="1">
          <a:blip r:embed="rId4"/>
          <a:srcRect l="7151" t="-10848" r="8366" b="11353"/>
          <a:stretch/>
        </p:blipFill>
        <p:spPr>
          <a:xfrm rot="20322853">
            <a:off x="1722094" y="835352"/>
            <a:ext cx="3210927" cy="4967356"/>
          </a:xfrm>
          <a:prstGeom prst="rect">
            <a:avLst/>
          </a:prstGeom>
        </p:spPr>
      </p:pic>
      <p:pic>
        <p:nvPicPr>
          <p:cNvPr id="4" name="Рисунок 3">
            <a:extLst>
              <a:ext uri="{FF2B5EF4-FFF2-40B4-BE49-F238E27FC236}">
                <a16:creationId xmlns:a16="http://schemas.microsoft.com/office/drawing/2014/main" id="{ADADF1F6-A556-FAE5-B1A2-3C5EA6003B54}"/>
              </a:ext>
            </a:extLst>
          </p:cNvPr>
          <p:cNvPicPr>
            <a:picLocks noChangeAspect="1"/>
          </p:cNvPicPr>
          <p:nvPr/>
        </p:nvPicPr>
        <p:blipFill rotWithShape="1">
          <a:blip r:embed="rId5"/>
          <a:srcRect l="1908" t="8696" r="7645" b="8598"/>
          <a:stretch/>
        </p:blipFill>
        <p:spPr>
          <a:xfrm>
            <a:off x="4121425" y="764100"/>
            <a:ext cx="4386472" cy="5671930"/>
          </a:xfrm>
          <a:prstGeom prst="rect">
            <a:avLst/>
          </a:prstGeom>
        </p:spPr>
      </p:pic>
      <p:sp>
        <p:nvSpPr>
          <p:cNvPr id="2" name="TextBox 1">
            <a:extLst>
              <a:ext uri="{FF2B5EF4-FFF2-40B4-BE49-F238E27FC236}">
                <a16:creationId xmlns:a16="http://schemas.microsoft.com/office/drawing/2014/main" id="{C958F59D-D5E6-4864-E99D-A82FCFB0DF78}"/>
              </a:ext>
            </a:extLst>
          </p:cNvPr>
          <p:cNvSpPr txBox="1"/>
          <p:nvPr/>
        </p:nvSpPr>
        <p:spPr>
          <a:xfrm>
            <a:off x="1192696" y="202030"/>
            <a:ext cx="10654748" cy="738664"/>
          </a:xfrm>
          <a:prstGeom prst="rect">
            <a:avLst/>
          </a:prstGeom>
          <a:noFill/>
        </p:spPr>
        <p:txBody>
          <a:bodyPr wrap="square" rtlCol="0">
            <a:spAutoFit/>
          </a:bodyPr>
          <a:lstStyle/>
          <a:p>
            <a:r>
              <a:rPr lang="ru-RU" sz="1800" b="1" dirty="0">
                <a:solidFill>
                  <a:schemeClr val="bg1"/>
                </a:solidFill>
                <a:latin typeface="Calibri" panose="020F0502020204030204" pitchFamily="34" charset="0"/>
              </a:rPr>
              <a:t> </a:t>
            </a:r>
            <a:r>
              <a:rPr lang="ru-RU" sz="2400" b="1" dirty="0">
                <a:solidFill>
                  <a:schemeClr val="bg1"/>
                </a:solidFill>
                <a:latin typeface="Calibri" panose="020F0502020204030204" pitchFamily="34" charset="0"/>
              </a:rPr>
              <a:t> Л. Д. Малашкин – романс на стихи Ф. И. Тютчева – « Я встретил Вас».</a:t>
            </a:r>
          </a:p>
          <a:p>
            <a:endParaRPr lang="ru-RU" b="1" dirty="0">
              <a:solidFill>
                <a:schemeClr val="bg1"/>
              </a:solidFill>
              <a:latin typeface="Calibri" panose="020F0502020204030204" pitchFamily="34" charset="0"/>
            </a:endParaRPr>
          </a:p>
        </p:txBody>
      </p:sp>
      <p:pic>
        <p:nvPicPr>
          <p:cNvPr id="5" name="georg-ots-ja-vstretil-vas">
            <a:hlinkClick r:id="" action="ppaction://media"/>
            <a:extLst>
              <a:ext uri="{FF2B5EF4-FFF2-40B4-BE49-F238E27FC236}">
                <a16:creationId xmlns:a16="http://schemas.microsoft.com/office/drawing/2014/main" id="{6FA08006-5FD9-7880-88CB-EA6C66B6BD6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176745" y="1934818"/>
            <a:ext cx="1531012" cy="1531012"/>
          </a:xfrm>
          <a:prstGeom prst="rect">
            <a:avLst/>
          </a:prstGeom>
        </p:spPr>
      </p:pic>
    </p:spTree>
    <p:extLst>
      <p:ext uri="{BB962C8B-B14F-4D97-AF65-F5344CB8AC3E}">
        <p14:creationId xmlns:p14="http://schemas.microsoft.com/office/powerpoint/2010/main" val="2164328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95105"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p:cTn id="7" fill="hold" display="0">
                  <p:stCondLst>
                    <p:cond delay="indefinite"/>
                  </p:stCondLst>
                  <p:endCondLst>
                    <p:cond evt="onStopAudio" delay="0">
                      <p:tgtEl>
                        <p:sldTgt/>
                      </p:tgtEl>
                    </p:cond>
                  </p:endCondLst>
                </p:cTn>
                <p:tgtEl>
                  <p:spTgt spid="5"/>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A1FE4A75-92F2-429A-B8F9-50BB2C9EC3E7}"/>
              </a:ext>
            </a:extLst>
          </p:cNvPr>
          <p:cNvPicPr>
            <a:picLocks noChangeAspect="1"/>
          </p:cNvPicPr>
          <p:nvPr/>
        </p:nvPicPr>
        <p:blipFill>
          <a:blip r:embed="rId2"/>
          <a:stretch>
            <a:fillRect/>
          </a:stretch>
        </p:blipFill>
        <p:spPr>
          <a:xfrm>
            <a:off x="800461" y="2719181"/>
            <a:ext cx="3264682" cy="2179730"/>
          </a:xfrm>
          <a:prstGeom prst="rect">
            <a:avLst/>
          </a:prstGeom>
        </p:spPr>
      </p:pic>
      <p:pic>
        <p:nvPicPr>
          <p:cNvPr id="7" name="Рисунок 6">
            <a:extLst>
              <a:ext uri="{FF2B5EF4-FFF2-40B4-BE49-F238E27FC236}">
                <a16:creationId xmlns:a16="http://schemas.microsoft.com/office/drawing/2014/main" id="{E5222BF2-19A2-4990-9A1C-BAAABE9DB913}"/>
              </a:ext>
            </a:extLst>
          </p:cNvPr>
          <p:cNvPicPr>
            <a:picLocks noChangeAspect="1"/>
          </p:cNvPicPr>
          <p:nvPr/>
        </p:nvPicPr>
        <p:blipFill>
          <a:blip r:embed="rId3"/>
          <a:stretch>
            <a:fillRect/>
          </a:stretch>
        </p:blipFill>
        <p:spPr>
          <a:xfrm>
            <a:off x="7785729" y="276982"/>
            <a:ext cx="3420554" cy="2137846"/>
          </a:xfrm>
          <a:prstGeom prst="rect">
            <a:avLst/>
          </a:prstGeom>
        </p:spPr>
      </p:pic>
      <p:pic>
        <p:nvPicPr>
          <p:cNvPr id="11" name="Рисунок 10">
            <a:extLst>
              <a:ext uri="{FF2B5EF4-FFF2-40B4-BE49-F238E27FC236}">
                <a16:creationId xmlns:a16="http://schemas.microsoft.com/office/drawing/2014/main" id="{1BD23384-1716-4AF3-B044-BDF88E60EA99}"/>
              </a:ext>
            </a:extLst>
          </p:cNvPr>
          <p:cNvPicPr>
            <a:picLocks noChangeAspect="1"/>
          </p:cNvPicPr>
          <p:nvPr/>
        </p:nvPicPr>
        <p:blipFill>
          <a:blip r:embed="rId4"/>
          <a:stretch>
            <a:fillRect/>
          </a:stretch>
        </p:blipFill>
        <p:spPr>
          <a:xfrm>
            <a:off x="7863219" y="2669808"/>
            <a:ext cx="3420553" cy="2278475"/>
          </a:xfrm>
          <a:prstGeom prst="rect">
            <a:avLst/>
          </a:prstGeom>
        </p:spPr>
      </p:pic>
      <p:pic>
        <p:nvPicPr>
          <p:cNvPr id="19" name="Рисунок 18">
            <a:extLst>
              <a:ext uri="{FF2B5EF4-FFF2-40B4-BE49-F238E27FC236}">
                <a16:creationId xmlns:a16="http://schemas.microsoft.com/office/drawing/2014/main" id="{42E34C34-163C-4D73-9011-EA605A000099}"/>
              </a:ext>
            </a:extLst>
          </p:cNvPr>
          <p:cNvPicPr>
            <a:picLocks noChangeAspect="1"/>
          </p:cNvPicPr>
          <p:nvPr/>
        </p:nvPicPr>
        <p:blipFill>
          <a:blip r:embed="rId5"/>
          <a:stretch>
            <a:fillRect/>
          </a:stretch>
        </p:blipFill>
        <p:spPr>
          <a:xfrm>
            <a:off x="4331840" y="2656104"/>
            <a:ext cx="3264682" cy="2242807"/>
          </a:xfrm>
          <a:prstGeom prst="rect">
            <a:avLst/>
          </a:prstGeom>
        </p:spPr>
      </p:pic>
      <p:pic>
        <p:nvPicPr>
          <p:cNvPr id="3" name="Рисунок 2">
            <a:extLst>
              <a:ext uri="{FF2B5EF4-FFF2-40B4-BE49-F238E27FC236}">
                <a16:creationId xmlns:a16="http://schemas.microsoft.com/office/drawing/2014/main" id="{3623B90E-E5F1-4860-BCB4-C30A5CA02E96}"/>
              </a:ext>
            </a:extLst>
          </p:cNvPr>
          <p:cNvPicPr>
            <a:picLocks noChangeAspect="1"/>
          </p:cNvPicPr>
          <p:nvPr/>
        </p:nvPicPr>
        <p:blipFill>
          <a:blip r:embed="rId6"/>
          <a:stretch>
            <a:fillRect/>
          </a:stretch>
        </p:blipFill>
        <p:spPr>
          <a:xfrm>
            <a:off x="4277424" y="276982"/>
            <a:ext cx="3319098" cy="2176127"/>
          </a:xfrm>
          <a:prstGeom prst="rect">
            <a:avLst/>
          </a:prstGeom>
        </p:spPr>
      </p:pic>
      <p:pic>
        <p:nvPicPr>
          <p:cNvPr id="2" name="Рисунок 1">
            <a:extLst>
              <a:ext uri="{FF2B5EF4-FFF2-40B4-BE49-F238E27FC236}">
                <a16:creationId xmlns:a16="http://schemas.microsoft.com/office/drawing/2014/main" id="{A658DBDA-28DD-E21F-2AA3-1D522EFE4464}"/>
              </a:ext>
            </a:extLst>
          </p:cNvPr>
          <p:cNvPicPr>
            <a:picLocks noChangeAspect="1"/>
          </p:cNvPicPr>
          <p:nvPr/>
        </p:nvPicPr>
        <p:blipFill>
          <a:blip r:embed="rId7"/>
          <a:stretch>
            <a:fillRect/>
          </a:stretch>
        </p:blipFill>
        <p:spPr>
          <a:xfrm>
            <a:off x="800461" y="276982"/>
            <a:ext cx="3260759" cy="2179731"/>
          </a:xfrm>
          <a:prstGeom prst="rect">
            <a:avLst/>
          </a:prstGeom>
        </p:spPr>
      </p:pic>
      <p:sp>
        <p:nvSpPr>
          <p:cNvPr id="4" name="TextBox 3">
            <a:extLst>
              <a:ext uri="{FF2B5EF4-FFF2-40B4-BE49-F238E27FC236}">
                <a16:creationId xmlns:a16="http://schemas.microsoft.com/office/drawing/2014/main" id="{166FE359-5F7A-9A87-775E-86EF65E56B46}"/>
              </a:ext>
            </a:extLst>
          </p:cNvPr>
          <p:cNvSpPr txBox="1"/>
          <p:nvPr/>
        </p:nvSpPr>
        <p:spPr>
          <a:xfrm>
            <a:off x="238539" y="4948283"/>
            <a:ext cx="11449878" cy="1477328"/>
          </a:xfrm>
          <a:prstGeom prst="rect">
            <a:avLst/>
          </a:prstGeom>
          <a:noFill/>
        </p:spPr>
        <p:txBody>
          <a:bodyPr wrap="square" rtlCol="0">
            <a:spAutoFit/>
          </a:bodyPr>
          <a:lstStyle/>
          <a:p>
            <a:r>
              <a:rPr lang="ru-RU" dirty="0">
                <a:solidFill>
                  <a:schemeClr val="bg1"/>
                </a:solidFill>
                <a:latin typeface="Calibri" panose="020F0502020204030204" pitchFamily="34" charset="0"/>
              </a:rPr>
              <a:t> В настоящее время в здании дворца располагается Биологический научно – исследовательский институт Государственного Университета Санкт- Петербурга.. Усадьба и ее окрестности таят множество загадок, одна из громадная гранитная голова – валун, которая будто  выросла из склона, ведущего в овраг. Черты ее  каменного лица поражают выразительностью- властные – они несут печать величия и печали. Чье изображение  в камне? История не дает ответа </a:t>
            </a:r>
          </a:p>
        </p:txBody>
      </p:sp>
    </p:spTree>
    <p:extLst>
      <p:ext uri="{BB962C8B-B14F-4D97-AF65-F5344CB8AC3E}">
        <p14:creationId xmlns:p14="http://schemas.microsoft.com/office/powerpoint/2010/main" val="35384573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C368E65-22BC-43FB-82F0-9C6355F4103D}"/>
              </a:ext>
            </a:extLst>
          </p:cNvPr>
          <p:cNvSpPr txBox="1"/>
          <p:nvPr/>
        </p:nvSpPr>
        <p:spPr>
          <a:xfrm>
            <a:off x="503583" y="476250"/>
            <a:ext cx="11435988" cy="6109365"/>
          </a:xfrm>
          <a:prstGeom prst="rect">
            <a:avLst/>
          </a:prstGeom>
          <a:noFill/>
        </p:spPr>
        <p:txBody>
          <a:bodyPr wrap="square" rtlCol="0">
            <a:spAutoFit/>
          </a:bodyPr>
          <a:lstStyle/>
          <a:p>
            <a:r>
              <a:rPr lang="ru-RU" sz="2400" b="1" dirty="0">
                <a:solidFill>
                  <a:schemeClr val="bg1"/>
                </a:solidFill>
                <a:latin typeface="Calibri" panose="020F0502020204030204" pitchFamily="34" charset="0"/>
              </a:rPr>
              <a:t>Задание № 5-6</a:t>
            </a:r>
            <a:r>
              <a:rPr lang="ru-RU" sz="2000" b="1" dirty="0">
                <a:solidFill>
                  <a:schemeClr val="bg1"/>
                </a:solidFill>
                <a:latin typeface="Calibri" panose="020F0502020204030204" pitchFamily="34" charset="0"/>
              </a:rPr>
              <a:t>                                                                                                                                                                 </a:t>
            </a:r>
            <a:r>
              <a:rPr lang="ru-RU" sz="1900" b="1" dirty="0">
                <a:solidFill>
                  <a:schemeClr val="bg1"/>
                </a:solidFill>
                <a:latin typeface="Calibri" panose="020F0502020204030204" pitchFamily="34" charset="0"/>
              </a:rPr>
              <a:t>1.Название  усадьбы, подаренной императором Николаем </a:t>
            </a:r>
            <a:r>
              <a:rPr lang="en-US" sz="1900" b="1" dirty="0">
                <a:solidFill>
                  <a:schemeClr val="bg1"/>
                </a:solidFill>
                <a:latin typeface="Calibri" panose="020F0502020204030204" pitchFamily="34" charset="0"/>
              </a:rPr>
              <a:t>I </a:t>
            </a:r>
            <a:r>
              <a:rPr lang="ru-RU" sz="1900" b="1" dirty="0">
                <a:solidFill>
                  <a:schemeClr val="bg1"/>
                </a:solidFill>
                <a:latin typeface="Calibri" panose="020F0502020204030204" pitchFamily="34" charset="0"/>
              </a:rPr>
              <a:t>старшей дочери Марии Николаевне:</a:t>
            </a:r>
          </a:p>
          <a:p>
            <a:r>
              <a:rPr lang="ru-RU" sz="1900" b="1" dirty="0">
                <a:solidFill>
                  <a:schemeClr val="bg1"/>
                </a:solidFill>
                <a:latin typeface="Calibri" panose="020F0502020204030204" pitchFamily="34" charset="0"/>
              </a:rPr>
              <a:t>     а). Петровка</a:t>
            </a:r>
          </a:p>
          <a:p>
            <a:r>
              <a:rPr lang="ru-RU" sz="1900" b="1" dirty="0">
                <a:solidFill>
                  <a:schemeClr val="bg1"/>
                </a:solidFill>
                <a:latin typeface="Calibri" panose="020F0502020204030204" pitchFamily="34" charset="0"/>
              </a:rPr>
              <a:t>     б). Ивановка</a:t>
            </a:r>
          </a:p>
          <a:p>
            <a:r>
              <a:rPr lang="ru-RU" sz="1900" b="1" dirty="0">
                <a:solidFill>
                  <a:schemeClr val="bg1"/>
                </a:solidFill>
                <a:latin typeface="Calibri" panose="020F0502020204030204" pitchFamily="34" charset="0"/>
              </a:rPr>
              <a:t>     в). Сергиевка</a:t>
            </a:r>
          </a:p>
          <a:p>
            <a:r>
              <a:rPr lang="ru-RU" sz="1900" b="1" dirty="0">
                <a:solidFill>
                  <a:schemeClr val="bg1"/>
                </a:solidFill>
                <a:latin typeface="Calibri" panose="020F0502020204030204" pitchFamily="34" charset="0"/>
              </a:rPr>
              <a:t>2. Император Николай </a:t>
            </a:r>
            <a:r>
              <a:rPr lang="en-US" sz="1900" b="1" dirty="0">
                <a:solidFill>
                  <a:schemeClr val="bg1"/>
                </a:solidFill>
                <a:latin typeface="Calibri" panose="020F0502020204030204" pitchFamily="34" charset="0"/>
              </a:rPr>
              <a:t>I</a:t>
            </a:r>
            <a:r>
              <a:rPr lang="ru-RU" sz="1900" b="1" dirty="0">
                <a:solidFill>
                  <a:schemeClr val="bg1"/>
                </a:solidFill>
                <a:latin typeface="Calibri" panose="020F0502020204030204" pitchFamily="34" charset="0"/>
              </a:rPr>
              <a:t> подарил усадьбу Великой княжне Марии: </a:t>
            </a:r>
          </a:p>
          <a:p>
            <a:r>
              <a:rPr lang="ru-RU" sz="1900" b="1" dirty="0">
                <a:solidFill>
                  <a:schemeClr val="bg1"/>
                </a:solidFill>
                <a:latin typeface="Calibri" panose="020F0502020204030204" pitchFamily="34" charset="0"/>
              </a:rPr>
              <a:t>     а). На юбилей</a:t>
            </a:r>
          </a:p>
          <a:p>
            <a:r>
              <a:rPr lang="ru-RU" sz="1900" b="1" dirty="0">
                <a:solidFill>
                  <a:schemeClr val="bg1"/>
                </a:solidFill>
                <a:latin typeface="Calibri" panose="020F0502020204030204" pitchFamily="34" charset="0"/>
              </a:rPr>
              <a:t>     б). На свадьбу</a:t>
            </a:r>
          </a:p>
          <a:p>
            <a:r>
              <a:rPr lang="ru-RU" sz="1900" b="1" dirty="0">
                <a:solidFill>
                  <a:schemeClr val="bg1"/>
                </a:solidFill>
                <a:latin typeface="Calibri" panose="020F0502020204030204" pitchFamily="34" charset="0"/>
              </a:rPr>
              <a:t>     в).  За хорошую учебу</a:t>
            </a:r>
          </a:p>
          <a:p>
            <a:r>
              <a:rPr lang="ru-RU" sz="1900" b="1" dirty="0">
                <a:solidFill>
                  <a:schemeClr val="bg1"/>
                </a:solidFill>
                <a:latin typeface="Calibri" panose="020F0502020204030204" pitchFamily="34" charset="0"/>
              </a:rPr>
              <a:t>3. Достопримечательностью парка Сергиевка является скульптура: </a:t>
            </a:r>
          </a:p>
          <a:p>
            <a:r>
              <a:rPr lang="ru-RU" sz="1900" b="1" dirty="0">
                <a:solidFill>
                  <a:schemeClr val="bg1"/>
                </a:solidFill>
                <a:latin typeface="Calibri" panose="020F0502020204030204" pitchFamily="34" charset="0"/>
              </a:rPr>
              <a:t>    а). Венеры Милосской</a:t>
            </a:r>
          </a:p>
          <a:p>
            <a:r>
              <a:rPr lang="ru-RU" sz="1900" b="1" dirty="0">
                <a:solidFill>
                  <a:schemeClr val="bg1"/>
                </a:solidFill>
                <a:latin typeface="Calibri" panose="020F0502020204030204" pitchFamily="34" charset="0"/>
              </a:rPr>
              <a:t>    б). Аполлона Бельведерского</a:t>
            </a:r>
          </a:p>
          <a:p>
            <a:r>
              <a:rPr lang="ru-RU" sz="1900" b="1" dirty="0">
                <a:solidFill>
                  <a:schemeClr val="bg1"/>
                </a:solidFill>
                <a:latin typeface="Calibri" panose="020F0502020204030204" pitchFamily="34" charset="0"/>
              </a:rPr>
              <a:t>    в). Каменной головы</a:t>
            </a:r>
          </a:p>
          <a:p>
            <a:r>
              <a:rPr lang="ru-RU" sz="1900" b="1" dirty="0">
                <a:solidFill>
                  <a:schemeClr val="bg1"/>
                </a:solidFill>
                <a:latin typeface="Calibri" panose="020F0502020204030204" pitchFamily="34" charset="0"/>
              </a:rPr>
              <a:t>4. </a:t>
            </a:r>
            <a:r>
              <a:rPr lang="ru-RU" sz="1800" b="1" dirty="0">
                <a:solidFill>
                  <a:schemeClr val="bg1"/>
                </a:solidFill>
                <a:latin typeface="Calibri" panose="020F0502020204030204" pitchFamily="34" charset="0"/>
              </a:rPr>
              <a:t> 4. «Руслан и Людмила»:</a:t>
            </a:r>
          </a:p>
          <a:p>
            <a:r>
              <a:rPr lang="ru-RU" sz="1800" b="1" dirty="0">
                <a:solidFill>
                  <a:schemeClr val="bg1"/>
                </a:solidFill>
                <a:latin typeface="Calibri" panose="020F0502020204030204" pitchFamily="34" charset="0"/>
              </a:rPr>
              <a:t>   а). опера</a:t>
            </a:r>
          </a:p>
          <a:p>
            <a:r>
              <a:rPr lang="ru-RU" sz="1800" b="1" dirty="0">
                <a:solidFill>
                  <a:schemeClr val="bg1"/>
                </a:solidFill>
                <a:latin typeface="Calibri" panose="020F0502020204030204" pitchFamily="34" charset="0"/>
              </a:rPr>
              <a:t>   б). поэма</a:t>
            </a:r>
          </a:p>
          <a:p>
            <a:r>
              <a:rPr lang="ru-RU" sz="1800" b="1" dirty="0">
                <a:solidFill>
                  <a:schemeClr val="bg1"/>
                </a:solidFill>
                <a:latin typeface="Calibri" panose="020F0502020204030204" pitchFamily="34" charset="0"/>
              </a:rPr>
              <a:t>   в). балет  </a:t>
            </a:r>
          </a:p>
          <a:p>
            <a:r>
              <a:rPr lang="ru-RU" sz="1800" b="1" dirty="0">
                <a:solidFill>
                  <a:schemeClr val="bg1"/>
                </a:solidFill>
                <a:latin typeface="Calibri" panose="020F0502020204030204" pitchFamily="34" charset="0"/>
              </a:rPr>
              <a:t>Ответы присылайте на почту : </a:t>
            </a:r>
            <a:r>
              <a:rPr lang="en-US" sz="1800" b="1" dirty="0">
                <a:solidFill>
                  <a:schemeClr val="bg1"/>
                </a:solidFill>
                <a:latin typeface="Calibri" panose="020F0502020204030204" pitchFamily="34" charset="0"/>
              </a:rPr>
              <a:t>muzlitkolt@gmail.com</a:t>
            </a:r>
            <a:r>
              <a:rPr lang="ru-RU" sz="1800" b="1" dirty="0">
                <a:solidFill>
                  <a:schemeClr val="bg1"/>
                </a:solidFill>
                <a:latin typeface="Calibri" panose="020F0502020204030204" pitchFamily="34" charset="0"/>
              </a:rPr>
              <a:t> </a:t>
            </a:r>
            <a:endParaRPr lang="en-US" sz="1800" b="1" dirty="0">
              <a:solidFill>
                <a:schemeClr val="bg1"/>
              </a:solidFill>
              <a:latin typeface="Calibri" panose="020F0502020204030204" pitchFamily="34" charset="0"/>
            </a:endParaRPr>
          </a:p>
          <a:p>
            <a:r>
              <a:rPr lang="ru-RU" sz="1800" b="1" dirty="0">
                <a:solidFill>
                  <a:schemeClr val="bg1"/>
                </a:solidFill>
                <a:latin typeface="Calibri" panose="020F0502020204030204" pitchFamily="34" charset="0"/>
              </a:rPr>
              <a:t>выполненную работу можно принести в кабинет №6 </a:t>
            </a:r>
            <a:r>
              <a:rPr lang="ru-RU" sz="2400" b="1" dirty="0">
                <a:solidFill>
                  <a:schemeClr val="bg1"/>
                </a:solidFill>
              </a:rPr>
              <a:t>– </a:t>
            </a:r>
            <a:r>
              <a:rPr lang="ru-RU" sz="2000" b="1" dirty="0">
                <a:solidFill>
                  <a:schemeClr val="bg1"/>
                </a:solidFill>
                <a:latin typeface="Calibri" panose="020F0502020204030204" pitchFamily="34" charset="0"/>
              </a:rPr>
              <a:t>Визиренко Л. Ю</a:t>
            </a:r>
          </a:p>
          <a:p>
            <a:endParaRPr lang="ru-RU" sz="2400" b="1" dirty="0">
              <a:solidFill>
                <a:schemeClr val="bg1"/>
              </a:solidFill>
              <a:latin typeface="Calibri" panose="020F0502020204030204" pitchFamily="34" charset="0"/>
            </a:endParaRPr>
          </a:p>
        </p:txBody>
      </p:sp>
      <p:pic>
        <p:nvPicPr>
          <p:cNvPr id="2" name="Рисунок 1">
            <a:extLst>
              <a:ext uri="{FF2B5EF4-FFF2-40B4-BE49-F238E27FC236}">
                <a16:creationId xmlns:a16="http://schemas.microsoft.com/office/drawing/2014/main" id="{CBA6232E-0880-DAF8-7382-02F4A2AC3340}"/>
              </a:ext>
            </a:extLst>
          </p:cNvPr>
          <p:cNvPicPr>
            <a:picLocks noChangeAspect="1"/>
          </p:cNvPicPr>
          <p:nvPr/>
        </p:nvPicPr>
        <p:blipFill>
          <a:blip r:embed="rId2"/>
          <a:stretch>
            <a:fillRect/>
          </a:stretch>
        </p:blipFill>
        <p:spPr>
          <a:xfrm>
            <a:off x="7865438" y="1687460"/>
            <a:ext cx="3822979" cy="3017061"/>
          </a:xfrm>
          <a:prstGeom prst="rect">
            <a:avLst/>
          </a:prstGeom>
        </p:spPr>
      </p:pic>
      <p:sp>
        <p:nvSpPr>
          <p:cNvPr id="3" name="TextBox 2">
            <a:extLst>
              <a:ext uri="{FF2B5EF4-FFF2-40B4-BE49-F238E27FC236}">
                <a16:creationId xmlns:a16="http://schemas.microsoft.com/office/drawing/2014/main" id="{CAC78826-5F29-BD7E-CA49-F6D8CB7BC670}"/>
              </a:ext>
            </a:extLst>
          </p:cNvPr>
          <p:cNvSpPr txBox="1"/>
          <p:nvPr/>
        </p:nvSpPr>
        <p:spPr>
          <a:xfrm>
            <a:off x="8097078" y="3829878"/>
            <a:ext cx="3260035" cy="584775"/>
          </a:xfrm>
          <a:prstGeom prst="rect">
            <a:avLst/>
          </a:prstGeom>
          <a:noFill/>
        </p:spPr>
        <p:txBody>
          <a:bodyPr wrap="square" rtlCol="0">
            <a:spAutoFit/>
          </a:bodyPr>
          <a:lstStyle/>
          <a:p>
            <a:r>
              <a:rPr lang="ru-RU" sz="1600" b="1" dirty="0">
                <a:latin typeface="Calibri" panose="020F0502020204030204" pitchFamily="34" charset="0"/>
              </a:rPr>
              <a:t>       </a:t>
            </a:r>
            <a:r>
              <a:rPr lang="ru-RU" sz="1600" b="1">
                <a:latin typeface="Calibri" panose="020F0502020204030204" pitchFamily="34" charset="0"/>
              </a:rPr>
              <a:t>Востаноленная</a:t>
            </a:r>
            <a:r>
              <a:rPr lang="ru-RU" sz="1600" b="1" dirty="0">
                <a:latin typeface="Calibri" panose="020F0502020204030204" pitchFamily="34" charset="0"/>
              </a:rPr>
              <a:t> скульптура          </a:t>
            </a:r>
          </a:p>
          <a:p>
            <a:r>
              <a:rPr lang="ru-RU" sz="1600" b="1" dirty="0">
                <a:latin typeface="Calibri" panose="020F0502020204030204" pitchFamily="34" charset="0"/>
              </a:rPr>
              <a:t>      дворца М. Лейхтенбергской</a:t>
            </a:r>
          </a:p>
        </p:txBody>
      </p:sp>
    </p:spTree>
    <p:extLst>
      <p:ext uri="{BB962C8B-B14F-4D97-AF65-F5344CB8AC3E}">
        <p14:creationId xmlns:p14="http://schemas.microsoft.com/office/powerpoint/2010/main" val="115297440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Контур">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Template>Контур</Template>
  <TotalTime>1432</TotalTime>
  <Words>1814</Words>
  <Application>Microsoft Office PowerPoint</Application>
  <PresentationFormat>Широкоэкранный</PresentationFormat>
  <Paragraphs>73</Paragraphs>
  <Slides>15</Slides>
  <Notes>0</Notes>
  <HiddenSlides>0</HiddenSlides>
  <MMClips>2</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15</vt:i4>
      </vt:variant>
    </vt:vector>
  </HeadingPairs>
  <TitlesOfParts>
    <vt:vector size="20" baseType="lpstr">
      <vt:lpstr>Arial</vt:lpstr>
      <vt:lpstr>Calibri</vt:lpstr>
      <vt:lpstr>Georgia</vt:lpstr>
      <vt:lpstr>Tw Cen MT</vt:lpstr>
      <vt:lpstr>Контур</vt:lpstr>
      <vt:lpstr>Презентация PowerPoint</vt:lpstr>
      <vt:lpstr>»</vt:lpstr>
      <vt:lpstr>Презентация PowerPoint</vt:lpstr>
      <vt:lpstr>Презентация PowerPoint</vt:lpstr>
      <vt:lpstr>Презентация PowerPoint</vt:lpstr>
      <vt:lpstr>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МУЗЕЙ-УСАДЬБА ПРИЮТИНО ПОЭЗИЯ В МУЗЫКЕ</dc:title>
  <dc:creator>Лидия Визиренко</dc:creator>
  <cp:lastModifiedBy>Лидия Визиренко</cp:lastModifiedBy>
  <cp:revision>300</cp:revision>
  <dcterms:created xsi:type="dcterms:W3CDTF">2019-10-08T03:09:43Z</dcterms:created>
  <dcterms:modified xsi:type="dcterms:W3CDTF">2026-10-18T19:24:26Z</dcterms:modified>
</cp:coreProperties>
</file>