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8"/>
  </p:notesMasterIdLst>
  <p:sldIdLst>
    <p:sldId id="270" r:id="rId2"/>
    <p:sldId id="268" r:id="rId3"/>
    <p:sldId id="258" r:id="rId4"/>
    <p:sldId id="260" r:id="rId5"/>
    <p:sldId id="261" r:id="rId6"/>
    <p:sldId id="263"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Лидия Визиренко" initials="ЛВ" lastIdx="2" clrIdx="0">
    <p:extLst>
      <p:ext uri="{19B8F6BF-5375-455C-9EA6-DF929625EA0E}">
        <p15:presenceInfo xmlns:p15="http://schemas.microsoft.com/office/powerpoint/2012/main" userId="bbcf96ce2917082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692" autoAdjust="0"/>
    <p:restoredTop sz="94660"/>
  </p:normalViewPr>
  <p:slideViewPr>
    <p:cSldViewPr snapToGrid="0">
      <p:cViewPr varScale="1">
        <p:scale>
          <a:sx n="72" d="100"/>
          <a:sy n="72" d="100"/>
        </p:scale>
        <p:origin x="60" y="17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186892-E31C-4074-AE3C-11EBD569ECEC}" type="datetimeFigureOut">
              <a:rPr lang="ru-RU" smtClean="0"/>
              <a:t>12.10.2026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A4325F-2E11-4098-86C9-676419DDDCF0}" type="slidenum">
              <a:rPr lang="ru-RU" smtClean="0"/>
              <a:t>‹#›</a:t>
            </a:fld>
            <a:endParaRPr lang="ru-RU"/>
          </a:p>
        </p:txBody>
      </p:sp>
    </p:spTree>
    <p:extLst>
      <p:ext uri="{BB962C8B-B14F-4D97-AF65-F5344CB8AC3E}">
        <p14:creationId xmlns:p14="http://schemas.microsoft.com/office/powerpoint/2010/main" val="113052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67A4325F-2E11-4098-86C9-676419DDDCF0}" type="slidenum">
              <a:rPr lang="ru-RU" smtClean="0"/>
              <a:t>3</a:t>
            </a:fld>
            <a:endParaRPr lang="ru-RU"/>
          </a:p>
        </p:txBody>
      </p:sp>
    </p:spTree>
    <p:extLst>
      <p:ext uri="{BB962C8B-B14F-4D97-AF65-F5344CB8AC3E}">
        <p14:creationId xmlns:p14="http://schemas.microsoft.com/office/powerpoint/2010/main" val="400703780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10/12/2026</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dirty="0"/>
              <a:t>10/12/2026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10/12/2026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10/12/2026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10/12/2026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10/12/2026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10/12/2026</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6973690-F21E-4B76-BBA5-62568A891EC5}"/>
              </a:ext>
            </a:extLst>
          </p:cNvPr>
          <p:cNvSpPr txBox="1"/>
          <p:nvPr/>
        </p:nvSpPr>
        <p:spPr>
          <a:xfrm>
            <a:off x="2400299" y="629817"/>
            <a:ext cx="7696200" cy="646331"/>
          </a:xfrm>
          <a:prstGeom prst="rect">
            <a:avLst/>
          </a:prstGeom>
          <a:noFill/>
        </p:spPr>
        <p:txBody>
          <a:bodyPr wrap="square" rtlCol="0">
            <a:spAutoFit/>
          </a:bodyPr>
          <a:lstStyle/>
          <a:p>
            <a:r>
              <a:rPr lang="ru-RU" sz="3600" b="1" dirty="0">
                <a:solidFill>
                  <a:schemeClr val="bg1"/>
                </a:solidFill>
              </a:rPr>
              <a:t>         </a:t>
            </a:r>
            <a:r>
              <a:rPr lang="ru-RU" sz="3000" b="1" dirty="0">
                <a:solidFill>
                  <a:schemeClr val="bg1"/>
                </a:solidFill>
                <a:latin typeface="Calibri" panose="020F0502020204030204" pitchFamily="34" charset="0"/>
              </a:rPr>
              <a:t>«МУЗЫКА НА ВСЕ ВРЕМЕНА»</a:t>
            </a:r>
          </a:p>
        </p:txBody>
      </p:sp>
      <p:sp>
        <p:nvSpPr>
          <p:cNvPr id="5" name="TextBox 4">
            <a:extLst>
              <a:ext uri="{FF2B5EF4-FFF2-40B4-BE49-F238E27FC236}">
                <a16:creationId xmlns:a16="http://schemas.microsoft.com/office/drawing/2014/main" id="{8D24623C-5724-477B-9C1E-7A56DF35F6BC}"/>
              </a:ext>
            </a:extLst>
          </p:cNvPr>
          <p:cNvSpPr txBox="1"/>
          <p:nvPr/>
        </p:nvSpPr>
        <p:spPr>
          <a:xfrm>
            <a:off x="2124074" y="1581150"/>
            <a:ext cx="7972425" cy="584775"/>
          </a:xfrm>
          <a:prstGeom prst="rect">
            <a:avLst/>
          </a:prstGeom>
          <a:noFill/>
        </p:spPr>
        <p:txBody>
          <a:bodyPr wrap="square" rtlCol="0">
            <a:spAutoFit/>
          </a:bodyPr>
          <a:lstStyle/>
          <a:p>
            <a:r>
              <a:rPr lang="ru-RU" sz="3200" b="1" dirty="0">
                <a:solidFill>
                  <a:schemeClr val="bg1"/>
                </a:solidFill>
              </a:rPr>
              <a:t>               </a:t>
            </a:r>
            <a:r>
              <a:rPr lang="ru-RU" sz="3000" b="1" dirty="0">
                <a:solidFill>
                  <a:schemeClr val="bg1"/>
                </a:solidFill>
                <a:latin typeface="Calibri" panose="020F0502020204030204" pitchFamily="34" charset="0"/>
              </a:rPr>
              <a:t>« ИСКУССТВО 47 РЕГИОН»</a:t>
            </a:r>
          </a:p>
        </p:txBody>
      </p:sp>
      <p:sp>
        <p:nvSpPr>
          <p:cNvPr id="6" name="TextBox 5">
            <a:extLst>
              <a:ext uri="{FF2B5EF4-FFF2-40B4-BE49-F238E27FC236}">
                <a16:creationId xmlns:a16="http://schemas.microsoft.com/office/drawing/2014/main" id="{60C8386A-8B60-4071-8C19-69108C2C6D91}"/>
              </a:ext>
            </a:extLst>
          </p:cNvPr>
          <p:cNvSpPr txBox="1"/>
          <p:nvPr/>
        </p:nvSpPr>
        <p:spPr>
          <a:xfrm>
            <a:off x="1681163" y="2414945"/>
            <a:ext cx="9082088" cy="1200329"/>
          </a:xfrm>
          <a:prstGeom prst="rect">
            <a:avLst/>
          </a:prstGeom>
          <a:noFill/>
        </p:spPr>
        <p:txBody>
          <a:bodyPr wrap="square" rtlCol="0">
            <a:spAutoFit/>
          </a:bodyPr>
          <a:lstStyle/>
          <a:p>
            <a:r>
              <a:rPr lang="ru-RU" sz="3600" b="1" dirty="0">
                <a:solidFill>
                  <a:schemeClr val="bg1"/>
                </a:solidFill>
              </a:rPr>
              <a:t>           </a:t>
            </a:r>
            <a:r>
              <a:rPr lang="ru-RU" sz="3200" b="1" dirty="0">
                <a:solidFill>
                  <a:schemeClr val="bg1"/>
                </a:solidFill>
                <a:latin typeface="Calibri" panose="020F0502020204030204" pitchFamily="34" charset="0"/>
              </a:rPr>
              <a:t>Автор Визиренко Лидия Юрьевна    </a:t>
            </a:r>
          </a:p>
          <a:p>
            <a:endParaRPr lang="ru-RU" sz="3600" b="1" dirty="0">
              <a:solidFill>
                <a:schemeClr val="bg1"/>
              </a:solidFill>
            </a:endParaRPr>
          </a:p>
        </p:txBody>
      </p:sp>
      <p:sp>
        <p:nvSpPr>
          <p:cNvPr id="7" name="TextBox 6">
            <a:extLst>
              <a:ext uri="{FF2B5EF4-FFF2-40B4-BE49-F238E27FC236}">
                <a16:creationId xmlns:a16="http://schemas.microsoft.com/office/drawing/2014/main" id="{FB03B89C-6972-4990-ABD5-836AB94990E0}"/>
              </a:ext>
            </a:extLst>
          </p:cNvPr>
          <p:cNvSpPr txBox="1"/>
          <p:nvPr/>
        </p:nvSpPr>
        <p:spPr>
          <a:xfrm>
            <a:off x="1681164" y="3861079"/>
            <a:ext cx="9082088" cy="1261884"/>
          </a:xfrm>
          <a:prstGeom prst="rect">
            <a:avLst/>
          </a:prstGeom>
          <a:noFill/>
        </p:spPr>
        <p:txBody>
          <a:bodyPr wrap="square" rtlCol="0">
            <a:spAutoFit/>
          </a:bodyPr>
          <a:lstStyle/>
          <a:p>
            <a:pPr marL="0" indent="0">
              <a:buNone/>
            </a:pPr>
            <a:r>
              <a:rPr lang="ru-RU" sz="2800" dirty="0">
                <a:solidFill>
                  <a:schemeClr val="bg1"/>
                </a:solidFill>
              </a:rPr>
              <a:t>                       </a:t>
            </a:r>
            <a:r>
              <a:rPr lang="ru-RU" sz="2400" b="1" dirty="0">
                <a:solidFill>
                  <a:schemeClr val="bg1"/>
                </a:solidFill>
                <a:latin typeface="Calibri" panose="020F0502020204030204" pitchFamily="34" charset="0"/>
              </a:rPr>
              <a:t>МАУ ДО «Колтушская ДШИ»  </a:t>
            </a:r>
          </a:p>
          <a:p>
            <a:pPr marL="0" indent="0">
              <a:buNone/>
            </a:pPr>
            <a:r>
              <a:rPr lang="ru-RU" sz="2400" b="1" dirty="0">
                <a:solidFill>
                  <a:schemeClr val="bg1"/>
                </a:solidFill>
                <a:latin typeface="Calibri" panose="020F0502020204030204" pitchFamily="34" charset="0"/>
              </a:rPr>
              <a:t>                                         2026 -27 учебный год</a:t>
            </a:r>
          </a:p>
          <a:p>
            <a:pPr marL="0" indent="0">
              <a:buNone/>
            </a:pPr>
            <a:r>
              <a:rPr lang="ru-RU" sz="2400" b="1" dirty="0">
                <a:solidFill>
                  <a:schemeClr val="bg1"/>
                </a:solidFill>
                <a:latin typeface="Calibri" panose="020F0502020204030204" pitchFamily="34" charset="0"/>
              </a:rPr>
              <a:t>                                           ЗАНЯТИЕ ВТОРОЕ</a:t>
            </a:r>
          </a:p>
        </p:txBody>
      </p:sp>
    </p:spTree>
    <p:extLst>
      <p:ext uri="{BB962C8B-B14F-4D97-AF65-F5344CB8AC3E}">
        <p14:creationId xmlns:p14="http://schemas.microsoft.com/office/powerpoint/2010/main" val="3804793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A7722F-D066-466C-866A-234586C56F2C}"/>
              </a:ext>
            </a:extLst>
          </p:cNvPr>
          <p:cNvSpPr>
            <a:spLocks noGrp="1"/>
          </p:cNvSpPr>
          <p:nvPr>
            <p:ph type="title"/>
          </p:nvPr>
        </p:nvSpPr>
        <p:spPr>
          <a:xfrm>
            <a:off x="4705350" y="747307"/>
            <a:ext cx="6028158" cy="1405343"/>
          </a:xfrm>
        </p:spPr>
        <p:txBody>
          <a:bodyPr>
            <a:normAutofit/>
          </a:bodyPr>
          <a:lstStyle/>
          <a:p>
            <a:r>
              <a:rPr lang="ru-RU" sz="200" dirty="0">
                <a:solidFill>
                  <a:schemeClr val="bg1"/>
                </a:solidFill>
              </a:rPr>
              <a:t>»</a:t>
            </a:r>
          </a:p>
        </p:txBody>
      </p:sp>
      <p:sp>
        <p:nvSpPr>
          <p:cNvPr id="9" name="TextBox 8">
            <a:extLst>
              <a:ext uri="{FF2B5EF4-FFF2-40B4-BE49-F238E27FC236}">
                <a16:creationId xmlns:a16="http://schemas.microsoft.com/office/drawing/2014/main" id="{2AA62495-E76C-4BB0-8866-BC4B6141E4AD}"/>
              </a:ext>
            </a:extLst>
          </p:cNvPr>
          <p:cNvSpPr txBox="1"/>
          <p:nvPr/>
        </p:nvSpPr>
        <p:spPr>
          <a:xfrm>
            <a:off x="3339548" y="325090"/>
            <a:ext cx="8653292" cy="3308598"/>
          </a:xfrm>
          <a:prstGeom prst="rect">
            <a:avLst/>
          </a:prstGeom>
          <a:noFill/>
        </p:spPr>
        <p:txBody>
          <a:bodyPr wrap="square" rtlCol="0">
            <a:spAutoFit/>
          </a:bodyPr>
          <a:lstStyle/>
          <a:p>
            <a:r>
              <a:rPr lang="ru-RU" sz="1900" dirty="0">
                <a:solidFill>
                  <a:schemeClr val="bg1"/>
                </a:solidFill>
                <a:latin typeface="Calibri" panose="020F0502020204030204" pitchFamily="34" charset="0"/>
              </a:rPr>
              <a:t>Продолжая наши занятия, мы останемся в музее – усадьбе </a:t>
            </a:r>
            <a:r>
              <a:rPr lang="ru-RU" sz="1900" dirty="0" err="1">
                <a:solidFill>
                  <a:schemeClr val="bg1"/>
                </a:solidFill>
                <a:latin typeface="Calibri" panose="020F0502020204030204" pitchFamily="34" charset="0"/>
              </a:rPr>
              <a:t>Приютино</a:t>
            </a:r>
            <a:r>
              <a:rPr lang="ru-RU" sz="1900" dirty="0">
                <a:solidFill>
                  <a:schemeClr val="bg1"/>
                </a:solidFill>
                <a:latin typeface="Calibri" panose="020F0502020204030204" pitchFamily="34" charset="0"/>
              </a:rPr>
              <a:t> для того, чтобы познакомиться с музыкой Александра Сергеевича Грибоедова. Да, да, да… я не оговорилась. Александра Сергеевича Грибоедова мы помним как писателя - автора бессмертной комедии «Горе от ума». Помним, что он внес серьезный вклад в развитие русской дипломатии и часто забываем о том, что он еще был прекрасным музыкантом. Но,… обо всем по порядку. Мы находимся  в музее – усадьбе Олениных, но надо помнить, что дом этот был одним из самых знаменитых  художественных салонов Петербурга</a:t>
            </a:r>
            <a:r>
              <a:rPr lang="en-US" sz="1900" dirty="0">
                <a:solidFill>
                  <a:schemeClr val="bg1"/>
                </a:solidFill>
                <a:latin typeface="Calibri" panose="020F0502020204030204" pitchFamily="34" charset="0"/>
              </a:rPr>
              <a:t> XIX</a:t>
            </a:r>
            <a:r>
              <a:rPr lang="ru-RU" sz="1900" dirty="0">
                <a:solidFill>
                  <a:schemeClr val="bg1"/>
                </a:solidFill>
                <a:latin typeface="Calibri" panose="020F0502020204030204" pitchFamily="34" charset="0"/>
              </a:rPr>
              <a:t> века. </a:t>
            </a:r>
          </a:p>
          <a:p>
            <a:r>
              <a:rPr lang="ru-RU" sz="1900" dirty="0">
                <a:solidFill>
                  <a:schemeClr val="bg1"/>
                </a:solidFill>
              </a:rPr>
              <a:t>Гостями Оленина были Державин, Карамзин, Вяземский. Батюшков, Крылов, Жуковский, Грибоедов, Брюлловы, Кипренский, Венецианов, Глинка и многие другие знаменитости России того времени. Здесь они показывали свои</a:t>
            </a:r>
            <a:endParaRPr lang="ru-RU" sz="1900" dirty="0">
              <a:solidFill>
                <a:schemeClr val="bg1"/>
              </a:solidFill>
              <a:latin typeface="Calibri" panose="020F0502020204030204" pitchFamily="34" charset="0"/>
            </a:endParaRPr>
          </a:p>
        </p:txBody>
      </p:sp>
      <p:sp>
        <p:nvSpPr>
          <p:cNvPr id="3" name="TextBox 2">
            <a:extLst>
              <a:ext uri="{FF2B5EF4-FFF2-40B4-BE49-F238E27FC236}">
                <a16:creationId xmlns:a16="http://schemas.microsoft.com/office/drawing/2014/main" id="{515F9AC6-14C8-436F-9BBA-4265FA394BBE}"/>
              </a:ext>
            </a:extLst>
          </p:cNvPr>
          <p:cNvSpPr txBox="1"/>
          <p:nvPr/>
        </p:nvSpPr>
        <p:spPr>
          <a:xfrm flipH="1">
            <a:off x="323850" y="4914900"/>
            <a:ext cx="11868150" cy="523220"/>
          </a:xfrm>
          <a:prstGeom prst="rect">
            <a:avLst/>
          </a:prstGeom>
          <a:noFill/>
        </p:spPr>
        <p:txBody>
          <a:bodyPr wrap="square" rtlCol="0">
            <a:spAutoFit/>
          </a:bodyPr>
          <a:lstStyle/>
          <a:p>
            <a:r>
              <a:rPr lang="ru-RU" sz="2800" b="1" i="0" dirty="0">
                <a:solidFill>
                  <a:srgbClr val="333333"/>
                </a:solidFill>
                <a:effectLst/>
                <a:latin typeface="trebuchet ms" panose="020B0603020202020204" pitchFamily="34" charset="0"/>
              </a:rPr>
              <a:t> </a:t>
            </a:r>
            <a:endParaRPr lang="ru-RU" sz="2800" dirty="0">
              <a:solidFill>
                <a:schemeClr val="bg1"/>
              </a:solidFill>
            </a:endParaRPr>
          </a:p>
        </p:txBody>
      </p:sp>
      <p:sp>
        <p:nvSpPr>
          <p:cNvPr id="4" name="TextBox 3">
            <a:extLst>
              <a:ext uri="{FF2B5EF4-FFF2-40B4-BE49-F238E27FC236}">
                <a16:creationId xmlns:a16="http://schemas.microsoft.com/office/drawing/2014/main" id="{F0950978-9616-4BDA-A143-6952CF54F2EA}"/>
              </a:ext>
            </a:extLst>
          </p:cNvPr>
          <p:cNvSpPr txBox="1"/>
          <p:nvPr/>
        </p:nvSpPr>
        <p:spPr>
          <a:xfrm>
            <a:off x="199159" y="3660027"/>
            <a:ext cx="11868149" cy="2739211"/>
          </a:xfrm>
          <a:prstGeom prst="rect">
            <a:avLst/>
          </a:prstGeom>
          <a:noFill/>
        </p:spPr>
        <p:txBody>
          <a:bodyPr wrap="square" rtlCol="0">
            <a:spAutoFit/>
          </a:bodyPr>
          <a:lstStyle/>
          <a:p>
            <a:r>
              <a:rPr lang="ru-RU" sz="2000" dirty="0">
                <a:solidFill>
                  <a:schemeClr val="bg1"/>
                </a:solidFill>
                <a:latin typeface="Calibri" panose="020F0502020204030204" pitchFamily="34" charset="0"/>
              </a:rPr>
              <a:t> </a:t>
            </a:r>
            <a:r>
              <a:rPr lang="ru-RU" sz="1900" dirty="0">
                <a:solidFill>
                  <a:schemeClr val="bg1"/>
                </a:solidFill>
                <a:latin typeface="Calibri" panose="020F0502020204030204" pitchFamily="34" charset="0"/>
              </a:rPr>
              <a:t>труды. Обсуждали, спорили, отмечали достоинства и недостатки каждого творения, пророчили им успех или провал у публики. Гостеприимное Оленинское имение </a:t>
            </a:r>
            <a:r>
              <a:rPr lang="ru-RU" sz="1900" dirty="0" err="1">
                <a:solidFill>
                  <a:schemeClr val="bg1"/>
                </a:solidFill>
                <a:latin typeface="Calibri" panose="020F0502020204030204" pitchFamily="34" charset="0"/>
              </a:rPr>
              <a:t>Приютино</a:t>
            </a:r>
            <a:r>
              <a:rPr lang="ru-RU" sz="1900" dirty="0">
                <a:solidFill>
                  <a:schemeClr val="bg1"/>
                </a:solidFill>
                <a:latin typeface="Calibri" panose="020F0502020204030204" pitchFamily="34" charset="0"/>
              </a:rPr>
              <a:t> было тем местом, где А. С. Грибоедов часто встречался с многими известными композиторами и музыкантами - своими современниками. В «Записках» М. И. Глинки есть запись, непомеченная годом: «Провел около целого дня с Грибоедовым, автором комедии «Горе от ума». Он был очень хороший музыкант». В других литературных материалах можно найти воспоминания о том, как Глинка и Грибоедов могли целыми днями попеременно играть на рояле. Игра обоих отличалась глубоким содержанием исполняемой музыки. Карьере Грибоедова – пианиста помешало то, что во время одной из дуэлей соперник прострелил ему  мизинец левой руки. По этому изуродованному пальцу Грибоедов был опознан среди погибших при нападении религиозных фанатов на русскую миссию в Тегеране в 1829 году</a:t>
            </a:r>
            <a:endParaRPr lang="ru-RU" sz="1900" dirty="0">
              <a:latin typeface="Calibri" panose="020F0502020204030204" pitchFamily="34" charset="0"/>
            </a:endParaRPr>
          </a:p>
        </p:txBody>
      </p:sp>
      <p:pic>
        <p:nvPicPr>
          <p:cNvPr id="5" name="Рисунок 4">
            <a:extLst>
              <a:ext uri="{FF2B5EF4-FFF2-40B4-BE49-F238E27FC236}">
                <a16:creationId xmlns:a16="http://schemas.microsoft.com/office/drawing/2014/main" id="{63886B85-0A82-3E77-6704-73FF11F182EA}"/>
              </a:ext>
            </a:extLst>
          </p:cNvPr>
          <p:cNvPicPr>
            <a:picLocks noChangeAspect="1"/>
          </p:cNvPicPr>
          <p:nvPr/>
        </p:nvPicPr>
        <p:blipFill>
          <a:blip r:embed="rId2"/>
          <a:stretch>
            <a:fillRect/>
          </a:stretch>
        </p:blipFill>
        <p:spPr>
          <a:xfrm>
            <a:off x="199160" y="283582"/>
            <a:ext cx="3047698" cy="2587174"/>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37BF201A-2BDA-709A-5E63-97C20421904F}"/>
              </a:ext>
            </a:extLst>
          </p:cNvPr>
          <p:cNvSpPr txBox="1"/>
          <p:nvPr/>
        </p:nvSpPr>
        <p:spPr>
          <a:xfrm>
            <a:off x="199159" y="3013695"/>
            <a:ext cx="3140389" cy="646331"/>
          </a:xfrm>
          <a:prstGeom prst="rect">
            <a:avLst/>
          </a:prstGeom>
          <a:noFill/>
        </p:spPr>
        <p:txBody>
          <a:bodyPr wrap="square" rtlCol="0">
            <a:spAutoFit/>
          </a:bodyPr>
          <a:lstStyle/>
          <a:p>
            <a:r>
              <a:rPr lang="ru-RU" b="1" dirty="0">
                <a:solidFill>
                  <a:schemeClr val="bg1"/>
                </a:solidFill>
                <a:latin typeface="Calibri" panose="020F0502020204030204" pitchFamily="34" charset="0"/>
              </a:rPr>
              <a:t>Так выглядел дом в усадьбе Олениных при жизни хозяев</a:t>
            </a:r>
          </a:p>
        </p:txBody>
      </p:sp>
    </p:spTree>
    <p:extLst>
      <p:ext uri="{BB962C8B-B14F-4D97-AF65-F5344CB8AC3E}">
        <p14:creationId xmlns:p14="http://schemas.microsoft.com/office/powerpoint/2010/main" val="3245819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5A5C338-FA18-458C-ABD0-6168949F969A}"/>
              </a:ext>
            </a:extLst>
          </p:cNvPr>
          <p:cNvSpPr txBox="1"/>
          <p:nvPr/>
        </p:nvSpPr>
        <p:spPr>
          <a:xfrm>
            <a:off x="2951513" y="219009"/>
            <a:ext cx="9062139" cy="3300127"/>
          </a:xfrm>
          <a:prstGeom prst="rect">
            <a:avLst/>
          </a:prstGeom>
          <a:noFill/>
        </p:spPr>
        <p:txBody>
          <a:bodyPr wrap="square" rtlCol="0">
            <a:spAutoFit/>
          </a:bodyPr>
          <a:lstStyle/>
          <a:p>
            <a:r>
              <a:rPr lang="ru-RU" sz="2100" dirty="0">
                <a:solidFill>
                  <a:schemeClr val="bg1"/>
                </a:solidFill>
                <a:latin typeface="Calibri" panose="020F0502020204030204" pitchFamily="34" charset="0"/>
              </a:rPr>
              <a:t>А. С. Грибоедов удивительно сочетал талант писателя с талантом музыканта и композитора. Современники восхищались его вдохновенными импровизациями. Ноты его вальсов были популярны и изданы при его жизни. По своей беспечности  многие произведения им не была записаны. До нас дошли два вальса:  вальс ми – минор и вальс Ля - бемоль мажор. Оба вальса превратились в популярнейшие произведения в кругах любителей музыки, порой  даже  вне связи с именем писателя. Их часто называют «Грибоедовский вальс» ми минор и «Грибоедовский вальс» Ля бемоль мажор. Подобно репликам персонажей гениальной комедии «Горе от ума», которые став крылатыми выражениями, разлетелись по всему белому</a:t>
            </a:r>
          </a:p>
        </p:txBody>
      </p:sp>
      <p:sp>
        <p:nvSpPr>
          <p:cNvPr id="9" name="TextBox 8">
            <a:extLst>
              <a:ext uri="{FF2B5EF4-FFF2-40B4-BE49-F238E27FC236}">
                <a16:creationId xmlns:a16="http://schemas.microsoft.com/office/drawing/2014/main" id="{D788EB0B-772E-4BC1-ADBA-BB7ADF4D4FDD}"/>
              </a:ext>
            </a:extLst>
          </p:cNvPr>
          <p:cNvSpPr txBox="1"/>
          <p:nvPr/>
        </p:nvSpPr>
        <p:spPr>
          <a:xfrm>
            <a:off x="2958412" y="3429000"/>
            <a:ext cx="45719" cy="712232"/>
          </a:xfrm>
          <a:prstGeom prst="rect">
            <a:avLst/>
          </a:prstGeom>
          <a:noFill/>
        </p:spPr>
        <p:txBody>
          <a:bodyPr wrap="square" rtlCol="0">
            <a:spAutoFit/>
          </a:bodyPr>
          <a:lstStyle/>
          <a:p>
            <a:endParaRPr lang="ru-RU" dirty="0"/>
          </a:p>
        </p:txBody>
      </p:sp>
      <p:sp>
        <p:nvSpPr>
          <p:cNvPr id="10" name="TextBox 9">
            <a:extLst>
              <a:ext uri="{FF2B5EF4-FFF2-40B4-BE49-F238E27FC236}">
                <a16:creationId xmlns:a16="http://schemas.microsoft.com/office/drawing/2014/main" id="{96643784-916C-45AA-8F42-A7ED0D32D334}"/>
              </a:ext>
            </a:extLst>
          </p:cNvPr>
          <p:cNvSpPr txBox="1"/>
          <p:nvPr/>
        </p:nvSpPr>
        <p:spPr>
          <a:xfrm flipH="1">
            <a:off x="179467" y="2609632"/>
            <a:ext cx="2887151" cy="830997"/>
          </a:xfrm>
          <a:prstGeom prst="rect">
            <a:avLst/>
          </a:prstGeom>
          <a:noFill/>
        </p:spPr>
        <p:txBody>
          <a:bodyPr wrap="square" rtlCol="0">
            <a:spAutoFit/>
          </a:bodyPr>
          <a:lstStyle/>
          <a:p>
            <a:r>
              <a:rPr lang="ru-RU" sz="1600" b="1" dirty="0">
                <a:solidFill>
                  <a:schemeClr val="bg1"/>
                </a:solidFill>
                <a:latin typeface="Calibri" panose="020F0502020204030204" pitchFamily="34" charset="0"/>
              </a:rPr>
              <a:t>    Александр Сергеевич</a:t>
            </a:r>
          </a:p>
          <a:p>
            <a:r>
              <a:rPr lang="ru-RU" sz="1600" b="1" dirty="0">
                <a:solidFill>
                  <a:schemeClr val="bg1"/>
                </a:solidFill>
                <a:latin typeface="Calibri" panose="020F0502020204030204" pitchFamily="34" charset="0"/>
              </a:rPr>
              <a:t>              Грибоедов</a:t>
            </a:r>
          </a:p>
          <a:p>
            <a:r>
              <a:rPr lang="ru-RU" sz="1600" b="1" dirty="0">
                <a:solidFill>
                  <a:schemeClr val="bg1"/>
                </a:solidFill>
                <a:latin typeface="Calibri" panose="020F0502020204030204" pitchFamily="34" charset="0"/>
              </a:rPr>
              <a:t>             1795 - 1829</a:t>
            </a:r>
          </a:p>
        </p:txBody>
      </p:sp>
      <p:sp>
        <p:nvSpPr>
          <p:cNvPr id="4" name="TextBox 3">
            <a:extLst>
              <a:ext uri="{FF2B5EF4-FFF2-40B4-BE49-F238E27FC236}">
                <a16:creationId xmlns:a16="http://schemas.microsoft.com/office/drawing/2014/main" id="{0690945D-AD2F-4B8F-AE09-75EA8DDBE1F2}"/>
              </a:ext>
            </a:extLst>
          </p:cNvPr>
          <p:cNvSpPr txBox="1"/>
          <p:nvPr/>
        </p:nvSpPr>
        <p:spPr>
          <a:xfrm>
            <a:off x="3144671" y="3501976"/>
            <a:ext cx="8781057" cy="3000821"/>
          </a:xfrm>
          <a:prstGeom prst="rect">
            <a:avLst/>
          </a:prstGeom>
          <a:noFill/>
        </p:spPr>
        <p:txBody>
          <a:bodyPr wrap="square" rtlCol="0">
            <a:spAutoFit/>
          </a:bodyPr>
          <a:lstStyle/>
          <a:p>
            <a:r>
              <a:rPr lang="ru-RU" sz="2100" dirty="0">
                <a:solidFill>
                  <a:schemeClr val="bg1"/>
                </a:solidFill>
                <a:latin typeface="Calibri" panose="020F0502020204030204" pitchFamily="34" charset="0"/>
              </a:rPr>
              <a:t> свету- оба «Грибоедовских» вальса обрели мировую музыкальную популярность. И вальс ми минор, и вальс Ля бемоль мажор являются своеобразными «листками из альбома» композитора Алекандра Грибоедова.</a:t>
            </a:r>
            <a:r>
              <a:rPr lang="ru-RU" sz="2100" dirty="0">
                <a:solidFill>
                  <a:schemeClr val="bg1"/>
                </a:solidFill>
              </a:rPr>
              <a:t> По своей форме оба вальса написаны в незатейливой простой двухчастной форме. Фортепианная фактура их предельно проста. В музыке нет ярких кульминаций, броских эффектных пассажей. Вальсы написаны камерно, меланхолично – интимно, в том самом ключе, в каком упоминается в литературных текстах произведений писателя Александра Грибоедова </a:t>
            </a:r>
            <a:r>
              <a:rPr lang="ru-RU" sz="2100">
                <a:solidFill>
                  <a:schemeClr val="bg1"/>
                </a:solidFill>
              </a:rPr>
              <a:t>о музицировании.</a:t>
            </a:r>
            <a:endParaRPr lang="ru-RU" sz="2100" dirty="0">
              <a:solidFill>
                <a:schemeClr val="bg1"/>
              </a:solidFill>
              <a:latin typeface="Calibri" panose="020F0502020204030204" pitchFamily="34" charset="0"/>
            </a:endParaRPr>
          </a:p>
        </p:txBody>
      </p:sp>
      <p:pic>
        <p:nvPicPr>
          <p:cNvPr id="8" name="Рисунок 7">
            <a:extLst>
              <a:ext uri="{FF2B5EF4-FFF2-40B4-BE49-F238E27FC236}">
                <a16:creationId xmlns:a16="http://schemas.microsoft.com/office/drawing/2014/main" id="{4585FE2A-CE00-20B0-D7F5-8829FFF14CEC}"/>
              </a:ext>
            </a:extLst>
          </p:cNvPr>
          <p:cNvPicPr>
            <a:picLocks noChangeAspect="1"/>
          </p:cNvPicPr>
          <p:nvPr/>
        </p:nvPicPr>
        <p:blipFill>
          <a:blip r:embed="rId3"/>
          <a:stretch>
            <a:fillRect/>
          </a:stretch>
        </p:blipFill>
        <p:spPr>
          <a:xfrm>
            <a:off x="387627" y="219009"/>
            <a:ext cx="2012778" cy="235418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1" name="Рисунок 10">
            <a:extLst>
              <a:ext uri="{FF2B5EF4-FFF2-40B4-BE49-F238E27FC236}">
                <a16:creationId xmlns:a16="http://schemas.microsoft.com/office/drawing/2014/main" id="{B64E13CA-CE1B-F40E-E7C6-EBCEDC638E76}"/>
              </a:ext>
            </a:extLst>
          </p:cNvPr>
          <p:cNvPicPr>
            <a:picLocks noChangeAspect="1"/>
          </p:cNvPicPr>
          <p:nvPr/>
        </p:nvPicPr>
        <p:blipFill>
          <a:blip r:embed="rId4"/>
          <a:stretch>
            <a:fillRect/>
          </a:stretch>
        </p:blipFill>
        <p:spPr>
          <a:xfrm>
            <a:off x="266271" y="3501976"/>
            <a:ext cx="2685241" cy="2418958"/>
          </a:xfrm>
          <a:prstGeom prst="rect">
            <a:avLst/>
          </a:prstGeom>
          <a:ln>
            <a:noFill/>
          </a:ln>
          <a:effectLst>
            <a:outerShdw blurRad="292100" dist="139700" dir="2700000" algn="tl" rotWithShape="0">
              <a:srgbClr val="333333">
                <a:alpha val="65000"/>
              </a:srgbClr>
            </a:outerShdw>
          </a:effectLst>
        </p:spPr>
      </p:pic>
      <p:sp>
        <p:nvSpPr>
          <p:cNvPr id="2" name="TextBox 1">
            <a:extLst>
              <a:ext uri="{FF2B5EF4-FFF2-40B4-BE49-F238E27FC236}">
                <a16:creationId xmlns:a16="http://schemas.microsoft.com/office/drawing/2014/main" id="{B3A83DD0-717B-C87E-F71D-9B56ED6FDA97}"/>
              </a:ext>
            </a:extLst>
          </p:cNvPr>
          <p:cNvSpPr txBox="1"/>
          <p:nvPr/>
        </p:nvSpPr>
        <p:spPr>
          <a:xfrm>
            <a:off x="171450" y="5969829"/>
            <a:ext cx="2551600" cy="584775"/>
          </a:xfrm>
          <a:prstGeom prst="rect">
            <a:avLst/>
          </a:prstGeom>
          <a:noFill/>
        </p:spPr>
        <p:txBody>
          <a:bodyPr wrap="square" rtlCol="0">
            <a:spAutoFit/>
          </a:bodyPr>
          <a:lstStyle/>
          <a:p>
            <a:r>
              <a:rPr lang="ru-RU" sz="1600" b="1" dirty="0">
                <a:solidFill>
                  <a:schemeClr val="bg1"/>
                </a:solidFill>
                <a:latin typeface="Calibri" panose="020F0502020204030204" pitchFamily="34" charset="0"/>
              </a:rPr>
              <a:t>Современный вход в дом музея- усадьбы </a:t>
            </a:r>
            <a:r>
              <a:rPr lang="ru-RU" sz="1600" b="1">
                <a:solidFill>
                  <a:schemeClr val="bg1"/>
                </a:solidFill>
                <a:latin typeface="Calibri" panose="020F0502020204030204" pitchFamily="34" charset="0"/>
              </a:rPr>
              <a:t>Приютино</a:t>
            </a:r>
            <a:endParaRPr lang="ru-RU" sz="1600"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1996586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6875B2F-8155-48AC-B147-E18620C7CA4C}"/>
              </a:ext>
            </a:extLst>
          </p:cNvPr>
          <p:cNvSpPr/>
          <p:nvPr/>
        </p:nvSpPr>
        <p:spPr>
          <a:xfrm>
            <a:off x="544822" y="2274372"/>
            <a:ext cx="11059745" cy="369332"/>
          </a:xfrm>
          <a:prstGeom prst="rect">
            <a:avLst/>
          </a:prstGeom>
        </p:spPr>
        <p:txBody>
          <a:bodyPr wrap="square">
            <a:spAutoFit/>
          </a:bodyPr>
          <a:lstStyle/>
          <a:p>
            <a:r>
              <a:rPr lang="ru-RU" dirty="0">
                <a:solidFill>
                  <a:schemeClr val="bg1"/>
                </a:solidFill>
              </a:rPr>
              <a:t>.</a:t>
            </a:r>
            <a:endParaRPr lang="ru-RU" dirty="0"/>
          </a:p>
        </p:txBody>
      </p:sp>
      <p:pic>
        <p:nvPicPr>
          <p:cNvPr id="3" name="Рисунок 2">
            <a:extLst>
              <a:ext uri="{FF2B5EF4-FFF2-40B4-BE49-F238E27FC236}">
                <a16:creationId xmlns:a16="http://schemas.microsoft.com/office/drawing/2014/main" id="{612356AE-3AD1-4BDE-971A-979D189E076E}"/>
              </a:ext>
            </a:extLst>
          </p:cNvPr>
          <p:cNvPicPr>
            <a:picLocks noChangeAspect="1"/>
          </p:cNvPicPr>
          <p:nvPr/>
        </p:nvPicPr>
        <p:blipFill>
          <a:blip r:embed="rId2"/>
          <a:stretch>
            <a:fillRect/>
          </a:stretch>
        </p:blipFill>
        <p:spPr>
          <a:xfrm>
            <a:off x="397565" y="646871"/>
            <a:ext cx="3216769" cy="2493982"/>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9EDF3C89-9D8D-4ECF-8DB6-454C93A9D2AF}"/>
              </a:ext>
            </a:extLst>
          </p:cNvPr>
          <p:cNvSpPr txBox="1"/>
          <p:nvPr/>
        </p:nvSpPr>
        <p:spPr>
          <a:xfrm>
            <a:off x="4068417" y="768625"/>
            <a:ext cx="7990233" cy="5262979"/>
          </a:xfrm>
          <a:prstGeom prst="rect">
            <a:avLst/>
          </a:prstGeom>
          <a:noFill/>
        </p:spPr>
        <p:txBody>
          <a:bodyPr wrap="square" rtlCol="0">
            <a:spAutoFit/>
          </a:bodyPr>
          <a:lstStyle/>
          <a:p>
            <a:r>
              <a:rPr lang="ru-RU" sz="2100" dirty="0">
                <a:solidFill>
                  <a:schemeClr val="bg1"/>
                </a:solidFill>
                <a:latin typeface="Calibri" panose="020F0502020204030204" pitchFamily="34" charset="0"/>
              </a:rPr>
              <a:t>Оба вальса дают возможность нам познакомиться с музыкальным дарованием великого писателя- драматурга и талантливого дипломата Александра Грибоедова. Почти 200 лет живет эта музыка. Сегодня она звучит как любительская, но ее хочется  исполнять, любоваться и слушать простодушно- комфортное лирическое настроение. При жизни автора, в его личном исполнение она  была украшением репертуара музыкантов- любителей в домашнем музицировании. Такой она живет и сегодня. Правда в наш стремительный высоко- технологичный </a:t>
            </a:r>
            <a:r>
              <a:rPr lang="en-US" sz="2100" dirty="0">
                <a:solidFill>
                  <a:schemeClr val="bg1"/>
                </a:solidFill>
                <a:latin typeface="Calibri" panose="020F0502020204030204" pitchFamily="34" charset="0"/>
              </a:rPr>
              <a:t>XXI</a:t>
            </a:r>
            <a:r>
              <a:rPr lang="ru-RU" sz="2100" dirty="0">
                <a:solidFill>
                  <a:schemeClr val="bg1"/>
                </a:solidFill>
                <a:latin typeface="Calibri" panose="020F0502020204030204" pitchFamily="34" charset="0"/>
              </a:rPr>
              <a:t> век  «Грибоедовские вальсы»  вальсы позабыты. Но самое время  вспомнить об их существовании. Тем более, что стены дома усадьбы </a:t>
            </a:r>
            <a:r>
              <a:rPr lang="ru-RU" sz="2100" dirty="0" err="1">
                <a:solidFill>
                  <a:schemeClr val="bg1"/>
                </a:solidFill>
                <a:latin typeface="Calibri" panose="020F0502020204030204" pitchFamily="34" charset="0"/>
              </a:rPr>
              <a:t>Приютино</a:t>
            </a:r>
            <a:r>
              <a:rPr lang="ru-RU" sz="2100" dirty="0">
                <a:solidFill>
                  <a:schemeClr val="bg1"/>
                </a:solidFill>
                <a:latin typeface="Calibri" panose="020F0502020204030204" pitchFamily="34" charset="0"/>
              </a:rPr>
              <a:t> помнят своего знаменитого хозяина, его знаменитых гостей, слушавших эти вальсы в авторском исполнении. Послушаем и мы фортепианную музыку автора знаменитой  комедии «Горе от ума» и отдадим дань памяти достойному гражданину России, дипломату, писателю и музыканту. </a:t>
            </a:r>
            <a:endParaRPr lang="ru-RU" sz="2100" b="1" i="0" dirty="0">
              <a:solidFill>
                <a:srgbClr val="333333"/>
              </a:solidFill>
              <a:effectLst/>
              <a:latin typeface="Calibri" panose="020F0502020204030204" pitchFamily="34" charset="0"/>
            </a:endParaRPr>
          </a:p>
        </p:txBody>
      </p:sp>
      <p:pic>
        <p:nvPicPr>
          <p:cNvPr id="2" name="Рисунок 1">
            <a:extLst>
              <a:ext uri="{FF2B5EF4-FFF2-40B4-BE49-F238E27FC236}">
                <a16:creationId xmlns:a16="http://schemas.microsoft.com/office/drawing/2014/main" id="{1B8A9E24-BD87-9540-54A0-2CAE0DD7DFDB}"/>
              </a:ext>
            </a:extLst>
          </p:cNvPr>
          <p:cNvPicPr>
            <a:picLocks noChangeAspect="1"/>
          </p:cNvPicPr>
          <p:nvPr/>
        </p:nvPicPr>
        <p:blipFill>
          <a:blip r:embed="rId3"/>
          <a:stretch>
            <a:fillRect/>
          </a:stretch>
        </p:blipFill>
        <p:spPr>
          <a:xfrm>
            <a:off x="406878" y="3669262"/>
            <a:ext cx="3216770" cy="210779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13575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069BE08-A67B-4810-BF7A-D8158F36AC57}"/>
              </a:ext>
            </a:extLst>
          </p:cNvPr>
          <p:cNvSpPr>
            <a:spLocks noGrp="1"/>
          </p:cNvSpPr>
          <p:nvPr>
            <p:ph type="title"/>
          </p:nvPr>
        </p:nvSpPr>
        <p:spPr>
          <a:xfrm>
            <a:off x="1157490" y="1101616"/>
            <a:ext cx="10221578" cy="860545"/>
          </a:xfrm>
        </p:spPr>
        <p:txBody>
          <a:bodyPr>
            <a:normAutofit fontScale="90000"/>
          </a:bodyPr>
          <a:lstStyle/>
          <a:p>
            <a:br>
              <a:rPr lang="ru-RU" sz="2700" dirty="0">
                <a:solidFill>
                  <a:schemeClr val="bg1"/>
                </a:solidFill>
              </a:rPr>
            </a:br>
            <a:br>
              <a:rPr lang="ru-RU" sz="2700" dirty="0">
                <a:solidFill>
                  <a:schemeClr val="bg1"/>
                </a:solidFill>
              </a:rPr>
            </a:br>
            <a:br>
              <a:rPr lang="ru-RU" sz="2700" dirty="0">
                <a:solidFill>
                  <a:schemeClr val="bg1"/>
                </a:solidFill>
              </a:rPr>
            </a:br>
            <a:endParaRPr lang="ru-RU" sz="2700" dirty="0">
              <a:solidFill>
                <a:schemeClr val="bg1"/>
              </a:solidFill>
            </a:endParaRPr>
          </a:p>
        </p:txBody>
      </p:sp>
      <p:pic>
        <p:nvPicPr>
          <p:cNvPr id="7" name="videoplayback (10)">
            <a:hlinkClick r:id="" action="ppaction://media"/>
            <a:extLst>
              <a:ext uri="{FF2B5EF4-FFF2-40B4-BE49-F238E27FC236}">
                <a16:creationId xmlns:a16="http://schemas.microsoft.com/office/drawing/2014/main" id="{845CA43F-95AC-49C4-8A4A-D062FED32605}"/>
              </a:ext>
            </a:extLst>
          </p:cNvPr>
          <p:cNvPicPr>
            <a:picLocks noChangeAspect="1"/>
          </p:cNvPicPr>
          <p:nvPr>
            <a:videoFile r:link="rId1"/>
            <p:extLst>
              <p:ext uri="{DAA4B4D4-6D71-4841-9C94-3DE7FCFB9230}">
                <p14:media xmlns:p14="http://schemas.microsoft.com/office/powerpoint/2010/main" r:embed="rId2">
                  <p14:trim st="5000"/>
                </p14:media>
              </p:ext>
            </p:extLst>
          </p:nvPr>
        </p:nvPicPr>
        <p:blipFill>
          <a:blip r:embed="rId4"/>
          <a:stretch>
            <a:fillRect/>
          </a:stretch>
        </p:blipFill>
        <p:spPr>
          <a:xfrm>
            <a:off x="1696278" y="1101616"/>
            <a:ext cx="7944374" cy="3583347"/>
          </a:xfrm>
          <a:prstGeom prst="rect">
            <a:avLst/>
          </a:prstGeom>
        </p:spPr>
      </p:pic>
      <p:sp>
        <p:nvSpPr>
          <p:cNvPr id="9" name="TextBox 8">
            <a:extLst>
              <a:ext uri="{FF2B5EF4-FFF2-40B4-BE49-F238E27FC236}">
                <a16:creationId xmlns:a16="http://schemas.microsoft.com/office/drawing/2014/main" id="{A67B7642-7ADD-46C3-983B-0AC709D48B67}"/>
              </a:ext>
            </a:extLst>
          </p:cNvPr>
          <p:cNvSpPr txBox="1"/>
          <p:nvPr/>
        </p:nvSpPr>
        <p:spPr>
          <a:xfrm>
            <a:off x="477079" y="245993"/>
            <a:ext cx="10901990" cy="461665"/>
          </a:xfrm>
          <a:prstGeom prst="rect">
            <a:avLst/>
          </a:prstGeom>
          <a:noFill/>
        </p:spPr>
        <p:txBody>
          <a:bodyPr wrap="square" rtlCol="0">
            <a:spAutoFit/>
          </a:bodyPr>
          <a:lstStyle/>
          <a:p>
            <a:r>
              <a:rPr lang="ru-RU" sz="2400" b="1" dirty="0">
                <a:solidFill>
                  <a:schemeClr val="bg1"/>
                </a:solidFill>
                <a:latin typeface="Calibri" panose="020F0502020204030204" pitchFamily="34" charset="0"/>
              </a:rPr>
              <a:t>         Вальсы А. С. Грибоедова. Вальс Ля бемоль мажор и вальс ми минор.</a:t>
            </a:r>
          </a:p>
        </p:txBody>
      </p:sp>
    </p:spTree>
    <p:extLst>
      <p:ext uri="{BB962C8B-B14F-4D97-AF65-F5344CB8AC3E}">
        <p14:creationId xmlns:p14="http://schemas.microsoft.com/office/powerpoint/2010/main" val="2832586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271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D8CFD4-BCA3-47D3-9A9A-EDE7DC0778D2}"/>
              </a:ext>
            </a:extLst>
          </p:cNvPr>
          <p:cNvSpPr txBox="1"/>
          <p:nvPr/>
        </p:nvSpPr>
        <p:spPr>
          <a:xfrm>
            <a:off x="552450" y="209550"/>
            <a:ext cx="11182350" cy="5324535"/>
          </a:xfrm>
          <a:prstGeom prst="rect">
            <a:avLst/>
          </a:prstGeom>
          <a:noFill/>
        </p:spPr>
        <p:txBody>
          <a:bodyPr wrap="square" rtlCol="0">
            <a:spAutoFit/>
          </a:bodyPr>
          <a:lstStyle/>
          <a:p>
            <a:r>
              <a:rPr lang="ru-RU" sz="2400" b="1" dirty="0">
                <a:solidFill>
                  <a:schemeClr val="bg1"/>
                </a:solidFill>
                <a:latin typeface="Calibri" panose="020F0502020204030204" pitchFamily="34" charset="0"/>
              </a:rPr>
              <a:t>Задание № 2.</a:t>
            </a:r>
          </a:p>
          <a:p>
            <a:r>
              <a:rPr lang="ru-RU" sz="2000" b="1" dirty="0">
                <a:solidFill>
                  <a:schemeClr val="bg1"/>
                </a:solidFill>
                <a:latin typeface="Calibri" panose="020F0502020204030204" pitchFamily="34" charset="0"/>
              </a:rPr>
              <a:t>Выберите правильные ответы.</a:t>
            </a:r>
          </a:p>
          <a:p>
            <a:r>
              <a:rPr lang="ru-RU" sz="2000" b="1" dirty="0">
                <a:solidFill>
                  <a:schemeClr val="bg1"/>
                </a:solidFill>
                <a:latin typeface="Calibri" panose="020F0502020204030204" pitchFamily="34" charset="0"/>
              </a:rPr>
              <a:t>1. С кем мог встретиться А. Грибоедов в </a:t>
            </a:r>
            <a:r>
              <a:rPr lang="ru-RU" sz="2000" b="1" dirty="0" err="1">
                <a:solidFill>
                  <a:schemeClr val="bg1"/>
                </a:solidFill>
                <a:latin typeface="Calibri" panose="020F0502020204030204" pitchFamily="34" charset="0"/>
              </a:rPr>
              <a:t>Приютино</a:t>
            </a:r>
            <a:r>
              <a:rPr lang="ru-RU" sz="2000" b="1" dirty="0">
                <a:solidFill>
                  <a:schemeClr val="bg1"/>
                </a:solidFill>
                <a:latin typeface="Calibri" panose="020F0502020204030204" pitchFamily="34" charset="0"/>
              </a:rPr>
              <a:t> у Олениных:</a:t>
            </a:r>
          </a:p>
          <a:p>
            <a:r>
              <a:rPr lang="ru-RU" sz="2000" b="1" dirty="0">
                <a:solidFill>
                  <a:schemeClr val="bg1"/>
                </a:solidFill>
                <a:latin typeface="Calibri" panose="020F0502020204030204" pitchFamily="34" charset="0"/>
              </a:rPr>
              <a:t>     а). В. Маяковским</a:t>
            </a:r>
          </a:p>
          <a:p>
            <a:r>
              <a:rPr lang="ru-RU" sz="2000" b="1" dirty="0">
                <a:solidFill>
                  <a:schemeClr val="bg1"/>
                </a:solidFill>
                <a:latin typeface="Calibri" panose="020F0502020204030204" pitchFamily="34" charset="0"/>
              </a:rPr>
              <a:t>     б). А. Пушкиным</a:t>
            </a:r>
          </a:p>
          <a:p>
            <a:r>
              <a:rPr lang="ru-RU" sz="2000" b="1" dirty="0">
                <a:solidFill>
                  <a:schemeClr val="bg1"/>
                </a:solidFill>
                <a:latin typeface="Calibri" panose="020F0502020204030204" pitchFamily="34" charset="0"/>
              </a:rPr>
              <a:t>     в). А. Блоком</a:t>
            </a:r>
          </a:p>
          <a:p>
            <a:r>
              <a:rPr lang="ru-RU" sz="2000" b="1" dirty="0">
                <a:solidFill>
                  <a:schemeClr val="bg1"/>
                </a:solidFill>
                <a:latin typeface="Calibri" panose="020F0502020204030204" pitchFamily="34" charset="0"/>
              </a:rPr>
              <a:t>2. С кем любил музицировать А. Грибоедов в </a:t>
            </a:r>
            <a:r>
              <a:rPr lang="ru-RU" sz="2000" b="1" dirty="0" err="1">
                <a:solidFill>
                  <a:schemeClr val="bg1"/>
                </a:solidFill>
                <a:latin typeface="Calibri" panose="020F0502020204030204" pitchFamily="34" charset="0"/>
              </a:rPr>
              <a:t>Приютино</a:t>
            </a:r>
            <a:r>
              <a:rPr lang="ru-RU" sz="2000" b="1" dirty="0">
                <a:solidFill>
                  <a:schemeClr val="bg1"/>
                </a:solidFill>
                <a:latin typeface="Calibri" panose="020F0502020204030204" pitchFamily="34" charset="0"/>
              </a:rPr>
              <a:t> у Олениных:</a:t>
            </a:r>
          </a:p>
          <a:p>
            <a:r>
              <a:rPr lang="ru-RU" sz="2000" b="1" dirty="0">
                <a:solidFill>
                  <a:schemeClr val="bg1"/>
                </a:solidFill>
                <a:latin typeface="Calibri" panose="020F0502020204030204" pitchFamily="34" charset="0"/>
              </a:rPr>
              <a:t>    а). Д. Мацуевым</a:t>
            </a:r>
          </a:p>
          <a:p>
            <a:r>
              <a:rPr lang="ru-RU" sz="2000" b="1" dirty="0">
                <a:solidFill>
                  <a:schemeClr val="bg1"/>
                </a:solidFill>
                <a:latin typeface="Calibri" panose="020F0502020204030204" pitchFamily="34" charset="0"/>
              </a:rPr>
              <a:t>    б). Св. Рихтером</a:t>
            </a:r>
          </a:p>
          <a:p>
            <a:r>
              <a:rPr lang="ru-RU" sz="2000" b="1" dirty="0">
                <a:solidFill>
                  <a:schemeClr val="bg1"/>
                </a:solidFill>
                <a:latin typeface="Calibri" panose="020F0502020204030204" pitchFamily="34" charset="0"/>
              </a:rPr>
              <a:t>    в). М. Глинкой</a:t>
            </a:r>
          </a:p>
          <a:p>
            <a:r>
              <a:rPr lang="ru-RU" sz="2000" b="1" dirty="0">
                <a:solidFill>
                  <a:schemeClr val="bg1"/>
                </a:solidFill>
                <a:latin typeface="Calibri" panose="020F0502020204030204" pitchFamily="34" charset="0"/>
              </a:rPr>
              <a:t>3. Автором какой комедии является А. Грибоедов:</a:t>
            </a:r>
          </a:p>
          <a:p>
            <a:r>
              <a:rPr lang="ru-RU" sz="2000" b="1" dirty="0">
                <a:solidFill>
                  <a:schemeClr val="bg1"/>
                </a:solidFill>
                <a:latin typeface="Calibri" panose="020F0502020204030204" pitchFamily="34" charset="0"/>
              </a:rPr>
              <a:t>    а). «Ревизор»</a:t>
            </a:r>
          </a:p>
          <a:p>
            <a:r>
              <a:rPr lang="ru-RU" sz="2000" b="1" dirty="0">
                <a:solidFill>
                  <a:schemeClr val="bg1"/>
                </a:solidFill>
                <a:latin typeface="Calibri" panose="020F0502020204030204" pitchFamily="34" charset="0"/>
              </a:rPr>
              <a:t>    б). «Мнимый больной»</a:t>
            </a:r>
          </a:p>
          <a:p>
            <a:r>
              <a:rPr lang="ru-RU" sz="2000" b="1" dirty="0">
                <a:solidFill>
                  <a:schemeClr val="bg1"/>
                </a:solidFill>
                <a:latin typeface="Calibri" panose="020F0502020204030204" pitchFamily="34" charset="0"/>
              </a:rPr>
              <a:t>    в). «Горе от ума</a:t>
            </a:r>
          </a:p>
          <a:p>
            <a:r>
              <a:rPr lang="ru-RU" sz="2000" b="1" dirty="0">
                <a:solidFill>
                  <a:schemeClr val="bg1"/>
                </a:solidFill>
              </a:rPr>
              <a:t> </a:t>
            </a:r>
            <a:r>
              <a:rPr lang="ru-RU" sz="2000" b="1" dirty="0">
                <a:solidFill>
                  <a:schemeClr val="bg1"/>
                </a:solidFill>
                <a:latin typeface="Calibri" panose="020F0502020204030204" pitchFamily="34" charset="0"/>
              </a:rPr>
              <a:t>Ответы присылайте на почту : </a:t>
            </a:r>
            <a:r>
              <a:rPr lang="en-US" sz="2600" b="1" dirty="0">
                <a:solidFill>
                  <a:schemeClr val="bg1"/>
                </a:solidFill>
                <a:latin typeface="Calibri" panose="020F0502020204030204" pitchFamily="34" charset="0"/>
              </a:rPr>
              <a:t>muzlitkolt@gmail.com</a:t>
            </a:r>
            <a:r>
              <a:rPr lang="ru-RU" sz="2600" b="1" dirty="0">
                <a:solidFill>
                  <a:schemeClr val="bg1"/>
                </a:solidFill>
                <a:latin typeface="Calibri" panose="020F0502020204030204" pitchFamily="34" charset="0"/>
              </a:rPr>
              <a:t> </a:t>
            </a:r>
            <a:endParaRPr lang="en-US" sz="2600" b="1" dirty="0">
              <a:solidFill>
                <a:schemeClr val="bg1"/>
              </a:solidFill>
              <a:latin typeface="Calibri" panose="020F0502020204030204" pitchFamily="34" charset="0"/>
            </a:endParaRPr>
          </a:p>
          <a:p>
            <a:r>
              <a:rPr lang="ru-RU" sz="2000" b="1" dirty="0">
                <a:solidFill>
                  <a:schemeClr val="bg1"/>
                </a:solidFill>
                <a:latin typeface="Calibri" panose="020F0502020204030204" pitchFamily="34" charset="0"/>
              </a:rPr>
              <a:t>Выполненную работу можно принести в кабинет№6 – </a:t>
            </a:r>
            <a:r>
              <a:rPr lang="ru-RU" sz="2600" b="1" dirty="0">
                <a:solidFill>
                  <a:schemeClr val="bg1"/>
                </a:solidFill>
                <a:latin typeface="Calibri" panose="020F0502020204030204" pitchFamily="34" charset="0"/>
              </a:rPr>
              <a:t>Визиренко Л. Ю</a:t>
            </a:r>
            <a:r>
              <a:rPr lang="ru-RU" sz="2800" b="1" dirty="0">
                <a:solidFill>
                  <a:schemeClr val="bg1"/>
                </a:solidFill>
                <a:latin typeface="Calibri" panose="020F0502020204030204" pitchFamily="34" charset="0"/>
              </a:rPr>
              <a:t>.</a:t>
            </a:r>
            <a:r>
              <a:rPr lang="en-US" sz="2800" b="1" dirty="0">
                <a:solidFill>
                  <a:schemeClr val="bg1"/>
                </a:solidFill>
                <a:latin typeface="Calibri" panose="020F0502020204030204" pitchFamily="34" charset="0"/>
              </a:rPr>
              <a:t> </a:t>
            </a:r>
            <a:endParaRPr lang="ru-RU" sz="2000" b="1" dirty="0">
              <a:solidFill>
                <a:schemeClr val="bg1"/>
              </a:solidFill>
              <a:latin typeface="Calibri" panose="020F0502020204030204" pitchFamily="34" charset="0"/>
            </a:endParaRPr>
          </a:p>
        </p:txBody>
      </p:sp>
    </p:spTree>
    <p:extLst>
      <p:ext uri="{BB962C8B-B14F-4D97-AF65-F5344CB8AC3E}">
        <p14:creationId xmlns:p14="http://schemas.microsoft.com/office/powerpoint/2010/main" val="396332275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онтур">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Контур</Template>
  <TotalTime>1042</TotalTime>
  <Words>850</Words>
  <Application>Microsoft Office PowerPoint</Application>
  <PresentationFormat>Широкоэкранный</PresentationFormat>
  <Paragraphs>39</Paragraphs>
  <Slides>6</Slides>
  <Notes>1</Notes>
  <HiddenSlides>0</HiddenSlides>
  <MMClips>1</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6</vt:i4>
      </vt:variant>
    </vt:vector>
  </HeadingPairs>
  <TitlesOfParts>
    <vt:vector size="11" baseType="lpstr">
      <vt:lpstr>Arial</vt:lpstr>
      <vt:lpstr>Calibri</vt:lpstr>
      <vt:lpstr>trebuchet ms</vt:lpstr>
      <vt:lpstr>Tw Cen MT</vt:lpstr>
      <vt:lpstr>Контур</vt:lpstr>
      <vt:lpstr>Презентация PowerPoint</vt:lpstr>
      <vt:lpstr>»</vt:lpstr>
      <vt:lpstr>Презентация PowerPoint</vt:lpstr>
      <vt:lpstr>Презентация PowerPoint</vt:lpstr>
      <vt:lpstr>   </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МУЗЕЙ-УСАДЬБА ПРИЮТИНО ПОЭЗИЯ В МУЗЫКЕ</dc:title>
  <dc:creator>Лидия Визиренко</dc:creator>
  <cp:lastModifiedBy>Лидия Визиренко</cp:lastModifiedBy>
  <cp:revision>168</cp:revision>
  <dcterms:created xsi:type="dcterms:W3CDTF">2019-10-08T03:09:43Z</dcterms:created>
  <dcterms:modified xsi:type="dcterms:W3CDTF">2026-10-12T08:20:46Z</dcterms:modified>
</cp:coreProperties>
</file>